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318" r:id="rId3"/>
    <p:sldId id="316" r:id="rId4"/>
    <p:sldId id="317" r:id="rId5"/>
    <p:sldId id="282" r:id="rId6"/>
    <p:sldId id="304" r:id="rId7"/>
    <p:sldId id="306" r:id="rId8"/>
    <p:sldId id="296" r:id="rId9"/>
    <p:sldId id="307" r:id="rId10"/>
    <p:sldId id="297" r:id="rId11"/>
    <p:sldId id="308" r:id="rId12"/>
    <p:sldId id="299" r:id="rId13"/>
    <p:sldId id="310" r:id="rId14"/>
    <p:sldId id="298" r:id="rId15"/>
    <p:sldId id="312" r:id="rId16"/>
    <p:sldId id="300" r:id="rId17"/>
    <p:sldId id="313" r:id="rId18"/>
    <p:sldId id="301" r:id="rId19"/>
    <p:sldId id="302" r:id="rId20"/>
    <p:sldId id="315" r:id="rId21"/>
    <p:sldId id="293" r:id="rId22"/>
    <p:sldId id="305" r:id="rId23"/>
    <p:sldId id="309" r:id="rId24"/>
    <p:sldId id="30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22"/>
    <p:restoredTop sz="88462" autoAdjust="0"/>
  </p:normalViewPr>
  <p:slideViewPr>
    <p:cSldViewPr snapToGrid="0" snapToObjects="1">
      <p:cViewPr varScale="1">
        <p:scale>
          <a:sx n="111" d="100"/>
          <a:sy n="111" d="100"/>
        </p:scale>
        <p:origin x="2152" y="192"/>
      </p:cViewPr>
      <p:guideLst>
        <p:guide orient="horz" pos="218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16BF85-8D05-C54C-A8CC-8642EEB04021}" type="datetimeFigureOut">
              <a:rPr lang="en-US" smtClean="0"/>
              <a:t>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02483B-FCBC-7043-B385-E9418CD60750}" type="slidenum">
              <a:rPr lang="en-US" smtClean="0"/>
              <a:t>‹#›</a:t>
            </a:fld>
            <a:endParaRPr lang="en-US"/>
          </a:p>
        </p:txBody>
      </p:sp>
    </p:spTree>
    <p:extLst>
      <p:ext uri="{BB962C8B-B14F-4D97-AF65-F5344CB8AC3E}">
        <p14:creationId xmlns:p14="http://schemas.microsoft.com/office/powerpoint/2010/main" val="7853723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behind innovation</a:t>
            </a:r>
          </a:p>
          <a:p>
            <a:r>
              <a:rPr lang="en-US" dirty="0"/>
              <a:t>Select</a:t>
            </a:r>
            <a:r>
              <a:rPr lang="en-US" baseline="0" dirty="0"/>
              <a:t> historic examples, not necessarily a chronology</a:t>
            </a:r>
          </a:p>
          <a:p>
            <a:r>
              <a:rPr lang="en-US" baseline="0" dirty="0"/>
              <a:t>What form or look does innovation take</a:t>
            </a:r>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1</a:t>
            </a:fld>
            <a:endParaRPr lang="en-US"/>
          </a:p>
        </p:txBody>
      </p:sp>
    </p:spTree>
    <p:extLst>
      <p:ext uri="{BB962C8B-B14F-4D97-AF65-F5344CB8AC3E}">
        <p14:creationId xmlns:p14="http://schemas.microsoft.com/office/powerpoint/2010/main" val="132046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Winona</a:t>
            </a:r>
          </a:p>
          <a:p>
            <a:r>
              <a:rPr lang="en-US" dirty="0"/>
              <a:t>1930’s</a:t>
            </a:r>
            <a:r>
              <a:rPr lang="en-US" baseline="0" dirty="0"/>
              <a:t> home available from SEARS. </a:t>
            </a:r>
          </a:p>
          <a:p>
            <a:r>
              <a:rPr lang="en-US" baseline="0" dirty="0"/>
              <a:t>Cantilever </a:t>
            </a:r>
          </a:p>
          <a:p>
            <a:r>
              <a:rPr lang="en-US" baseline="0" dirty="0"/>
              <a:t>Form follows Function—William Ruskin and William Morris</a:t>
            </a:r>
          </a:p>
          <a:p>
            <a:r>
              <a:rPr lang="en-US" baseline="0" dirty="0"/>
              <a:t>Wright known for working with the surrounding environment/context</a:t>
            </a:r>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10</a:t>
            </a:fld>
            <a:endParaRPr lang="en-US"/>
          </a:p>
        </p:txBody>
      </p:sp>
    </p:spTree>
    <p:extLst>
      <p:ext uri="{BB962C8B-B14F-4D97-AF65-F5344CB8AC3E}">
        <p14:creationId xmlns:p14="http://schemas.microsoft.com/office/powerpoint/2010/main" val="192191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11</a:t>
            </a:fld>
            <a:endParaRPr lang="en-US"/>
          </a:p>
        </p:txBody>
      </p:sp>
    </p:spTree>
    <p:extLst>
      <p:ext uri="{BB962C8B-B14F-4D97-AF65-F5344CB8AC3E}">
        <p14:creationId xmlns:p14="http://schemas.microsoft.com/office/powerpoint/2010/main" val="146710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bg2"/>
                </a:solidFill>
                <a:latin typeface="Kabel Book" charset="0"/>
                <a:ea typeface="Kabel Book" charset="0"/>
                <a:cs typeface="Kabel Book" charset="0"/>
              </a:rPr>
              <a:t>Carbon Fiber was just the start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bg2"/>
                </a:solidFill>
                <a:latin typeface="Kabel Book" charset="0"/>
                <a:ea typeface="Kabel Book" charset="0"/>
                <a:cs typeface="Kabel Book" charset="0"/>
              </a:rPr>
              <a:t>Why did early bicycles have such large front wheels? Simply put—speed. The pedals and cranks were still attached to the front wheel thus, the larger the wheel, the greater the rotation and the greater the distance traveled. The phrase “taking a header” originates with these </a:t>
            </a:r>
            <a:r>
              <a:rPr lang="en-US" dirty="0" err="1">
                <a:solidFill>
                  <a:schemeClr val="bg2"/>
                </a:solidFill>
                <a:latin typeface="Kabel Book" charset="0"/>
                <a:ea typeface="Kabel Book" charset="0"/>
                <a:cs typeface="Kabel Book" charset="0"/>
              </a:rPr>
              <a:t>Pennyfarthings</a:t>
            </a:r>
            <a:r>
              <a:rPr lang="en-US" dirty="0">
                <a:solidFill>
                  <a:schemeClr val="bg2"/>
                </a:solidFill>
                <a:latin typeface="Kabel Book" charset="0"/>
                <a:ea typeface="Kabel Book" charset="0"/>
                <a:cs typeface="Kabel Book" charset="0"/>
              </a:rPr>
              <a:t>. Falling riders usually landed on their heads. Descending mountain passes on such a contraption would have been an adventure, indeed!</a:t>
            </a:r>
          </a:p>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12</a:t>
            </a:fld>
            <a:endParaRPr lang="en-US"/>
          </a:p>
        </p:txBody>
      </p:sp>
    </p:spTree>
    <p:extLst>
      <p:ext uri="{BB962C8B-B14F-4D97-AF65-F5344CB8AC3E}">
        <p14:creationId xmlns:p14="http://schemas.microsoft.com/office/powerpoint/2010/main" val="174647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13</a:t>
            </a:fld>
            <a:endParaRPr lang="en-US"/>
          </a:p>
        </p:txBody>
      </p:sp>
    </p:spTree>
    <p:extLst>
      <p:ext uri="{BB962C8B-B14F-4D97-AF65-F5344CB8AC3E}">
        <p14:creationId xmlns:p14="http://schemas.microsoft.com/office/powerpoint/2010/main" val="153391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”social” media</a:t>
            </a:r>
          </a:p>
        </p:txBody>
      </p:sp>
      <p:sp>
        <p:nvSpPr>
          <p:cNvPr id="4" name="Slide Number Placeholder 3"/>
          <p:cNvSpPr>
            <a:spLocks noGrp="1"/>
          </p:cNvSpPr>
          <p:nvPr>
            <p:ph type="sldNum" sz="quarter" idx="10"/>
          </p:nvPr>
        </p:nvSpPr>
        <p:spPr/>
        <p:txBody>
          <a:bodyPr/>
          <a:lstStyle/>
          <a:p>
            <a:fld id="{4302483B-FCBC-7043-B385-E9418CD60750}" type="slidenum">
              <a:rPr lang="en-US" smtClean="0"/>
              <a:t>14</a:t>
            </a:fld>
            <a:endParaRPr lang="en-US"/>
          </a:p>
        </p:txBody>
      </p:sp>
    </p:spTree>
    <p:extLst>
      <p:ext uri="{BB962C8B-B14F-4D97-AF65-F5344CB8AC3E}">
        <p14:creationId xmlns:p14="http://schemas.microsoft.com/office/powerpoint/2010/main" val="678030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15</a:t>
            </a:fld>
            <a:endParaRPr lang="en-US"/>
          </a:p>
        </p:txBody>
      </p:sp>
    </p:spTree>
    <p:extLst>
      <p:ext uri="{BB962C8B-B14F-4D97-AF65-F5344CB8AC3E}">
        <p14:creationId xmlns:p14="http://schemas.microsoft.com/office/powerpoint/2010/main" val="1348913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17</a:t>
            </a:fld>
            <a:endParaRPr lang="en-US"/>
          </a:p>
        </p:txBody>
      </p:sp>
    </p:spTree>
    <p:extLst>
      <p:ext uri="{BB962C8B-B14F-4D97-AF65-F5344CB8AC3E}">
        <p14:creationId xmlns:p14="http://schemas.microsoft.com/office/powerpoint/2010/main" val="1464713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or renewed interest in the past</a:t>
            </a:r>
          </a:p>
          <a:p>
            <a:r>
              <a:rPr lang="en-US" dirty="0"/>
              <a:t>Retro styles</a:t>
            </a:r>
          </a:p>
          <a:p>
            <a:r>
              <a:rPr lang="en-US" dirty="0"/>
              <a:t>Acoustic music</a:t>
            </a:r>
          </a:p>
          <a:p>
            <a:r>
              <a:rPr lang="en-US" dirty="0"/>
              <a:t>Warm sound</a:t>
            </a:r>
          </a:p>
        </p:txBody>
      </p:sp>
      <p:sp>
        <p:nvSpPr>
          <p:cNvPr id="4" name="Slide Number Placeholder 3"/>
          <p:cNvSpPr>
            <a:spLocks noGrp="1"/>
          </p:cNvSpPr>
          <p:nvPr>
            <p:ph type="sldNum" sz="quarter" idx="10"/>
          </p:nvPr>
        </p:nvSpPr>
        <p:spPr/>
        <p:txBody>
          <a:bodyPr/>
          <a:lstStyle/>
          <a:p>
            <a:fld id="{4302483B-FCBC-7043-B385-E9418CD60750}" type="slidenum">
              <a:rPr lang="en-US" smtClean="0"/>
              <a:t>19</a:t>
            </a:fld>
            <a:endParaRPr lang="en-US"/>
          </a:p>
        </p:txBody>
      </p:sp>
    </p:spTree>
    <p:extLst>
      <p:ext uri="{BB962C8B-B14F-4D97-AF65-F5344CB8AC3E}">
        <p14:creationId xmlns:p14="http://schemas.microsoft.com/office/powerpoint/2010/main" val="1998097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20</a:t>
            </a:fld>
            <a:endParaRPr lang="en-US"/>
          </a:p>
        </p:txBody>
      </p:sp>
    </p:spTree>
    <p:extLst>
      <p:ext uri="{BB962C8B-B14F-4D97-AF65-F5344CB8AC3E}">
        <p14:creationId xmlns:p14="http://schemas.microsoft.com/office/powerpoint/2010/main" val="340561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network of the news</a:t>
            </a:r>
          </a:p>
        </p:txBody>
      </p:sp>
      <p:sp>
        <p:nvSpPr>
          <p:cNvPr id="4" name="Slide Number Placeholder 3"/>
          <p:cNvSpPr>
            <a:spLocks noGrp="1"/>
          </p:cNvSpPr>
          <p:nvPr>
            <p:ph type="sldNum" sz="quarter" idx="10"/>
          </p:nvPr>
        </p:nvSpPr>
        <p:spPr/>
        <p:txBody>
          <a:bodyPr/>
          <a:lstStyle/>
          <a:p>
            <a:fld id="{4302483B-FCBC-7043-B385-E9418CD60750}" type="slidenum">
              <a:rPr lang="en-US" smtClean="0"/>
              <a:t>21</a:t>
            </a:fld>
            <a:endParaRPr lang="en-US"/>
          </a:p>
        </p:txBody>
      </p:sp>
    </p:spTree>
    <p:extLst>
      <p:ext uri="{BB962C8B-B14F-4D97-AF65-F5344CB8AC3E}">
        <p14:creationId xmlns:p14="http://schemas.microsoft.com/office/powerpoint/2010/main" val="103001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behind innovation</a:t>
            </a:r>
          </a:p>
          <a:p>
            <a:r>
              <a:rPr lang="en-US" dirty="0"/>
              <a:t>Select</a:t>
            </a:r>
            <a:r>
              <a:rPr lang="en-US" baseline="0" dirty="0"/>
              <a:t> historic examples, not necessarily a chronology</a:t>
            </a:r>
          </a:p>
          <a:p>
            <a:r>
              <a:rPr lang="en-US" baseline="0" dirty="0"/>
              <a:t>What form or look does innovation take</a:t>
            </a:r>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2</a:t>
            </a:fld>
            <a:endParaRPr lang="en-US"/>
          </a:p>
        </p:txBody>
      </p:sp>
    </p:spTree>
    <p:extLst>
      <p:ext uri="{BB962C8B-B14F-4D97-AF65-F5344CB8AC3E}">
        <p14:creationId xmlns:p14="http://schemas.microsoft.com/office/powerpoint/2010/main" val="3360617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22</a:t>
            </a:fld>
            <a:endParaRPr lang="en-US"/>
          </a:p>
        </p:txBody>
      </p:sp>
    </p:spTree>
    <p:extLst>
      <p:ext uri="{BB962C8B-B14F-4D97-AF65-F5344CB8AC3E}">
        <p14:creationId xmlns:p14="http://schemas.microsoft.com/office/powerpoint/2010/main" val="1215867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23</a:t>
            </a:fld>
            <a:endParaRPr lang="en-US"/>
          </a:p>
        </p:txBody>
      </p:sp>
    </p:spTree>
    <p:extLst>
      <p:ext uri="{BB962C8B-B14F-4D97-AF65-F5344CB8AC3E}">
        <p14:creationId xmlns:p14="http://schemas.microsoft.com/office/powerpoint/2010/main" val="521482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3</a:t>
            </a:fld>
            <a:endParaRPr lang="en-US"/>
          </a:p>
        </p:txBody>
      </p:sp>
    </p:spTree>
    <p:extLst>
      <p:ext uri="{BB962C8B-B14F-4D97-AF65-F5344CB8AC3E}">
        <p14:creationId xmlns:p14="http://schemas.microsoft.com/office/powerpoint/2010/main" val="289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4</a:t>
            </a:fld>
            <a:endParaRPr lang="en-US"/>
          </a:p>
        </p:txBody>
      </p:sp>
    </p:spTree>
    <p:extLst>
      <p:ext uri="{BB962C8B-B14F-4D97-AF65-F5344CB8AC3E}">
        <p14:creationId xmlns:p14="http://schemas.microsoft.com/office/powerpoint/2010/main" val="30623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5</a:t>
            </a:fld>
            <a:endParaRPr lang="en-US"/>
          </a:p>
        </p:txBody>
      </p:sp>
    </p:spTree>
    <p:extLst>
      <p:ext uri="{BB962C8B-B14F-4D97-AF65-F5344CB8AC3E}">
        <p14:creationId xmlns:p14="http://schemas.microsoft.com/office/powerpoint/2010/main" val="149607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Zeitgeist characterized</a:t>
            </a:r>
            <a:r>
              <a:rPr lang="en-US" baseline="0" dirty="0"/>
              <a:t> mostly by the plague affected religious beliefs, customs, art and technology</a:t>
            </a:r>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6</a:t>
            </a:fld>
            <a:endParaRPr lang="en-US"/>
          </a:p>
        </p:txBody>
      </p:sp>
    </p:spTree>
    <p:extLst>
      <p:ext uri="{BB962C8B-B14F-4D97-AF65-F5344CB8AC3E}">
        <p14:creationId xmlns:p14="http://schemas.microsoft.com/office/powerpoint/2010/main" val="185673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7</a:t>
            </a:fld>
            <a:endParaRPr lang="en-US"/>
          </a:p>
        </p:txBody>
      </p:sp>
    </p:spTree>
    <p:extLst>
      <p:ext uri="{BB962C8B-B14F-4D97-AF65-F5344CB8AC3E}">
        <p14:creationId xmlns:p14="http://schemas.microsoft.com/office/powerpoint/2010/main" val="101308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ClrTx/>
              <a:buFont typeface="Arial" panose="020B0604020202020204" pitchFamily="34" charset="0"/>
              <a:buNone/>
            </a:pPr>
            <a:r>
              <a:rPr lang="en-US" b="1" spc="300" dirty="0">
                <a:solidFill>
                  <a:schemeClr val="bg2"/>
                </a:solidFill>
                <a:latin typeface="Kabel Book" charset="0"/>
                <a:ea typeface="Kabel Book" charset="0"/>
                <a:cs typeface="Kabel Book" charset="0"/>
              </a:rPr>
              <a:t>Steam Engine</a:t>
            </a:r>
            <a:br>
              <a:rPr lang="en-US" dirty="0">
                <a:solidFill>
                  <a:schemeClr val="bg2"/>
                </a:solidFill>
                <a:latin typeface="Kabel Book" charset="0"/>
                <a:ea typeface="Kabel Book" charset="0"/>
                <a:cs typeface="Kabel Book" charset="0"/>
              </a:rPr>
            </a:br>
            <a:endParaRPr lang="en-US" dirty="0">
              <a:solidFill>
                <a:schemeClr val="bg2"/>
              </a:solidFill>
              <a:latin typeface="Kabel Book" charset="0"/>
              <a:ea typeface="Kabel Book" charset="0"/>
              <a:cs typeface="Kabel Book" charset="0"/>
            </a:endParaRPr>
          </a:p>
          <a:p>
            <a:pPr marL="0" indent="0">
              <a:spcBef>
                <a:spcPts val="0"/>
              </a:spcBef>
              <a:buClrTx/>
              <a:buNone/>
            </a:pPr>
            <a:r>
              <a:rPr lang="en-US" dirty="0">
                <a:solidFill>
                  <a:schemeClr val="bg2"/>
                </a:solidFill>
                <a:latin typeface="Kabel Book" charset="0"/>
                <a:ea typeface="Kabel Book" charset="0"/>
                <a:cs typeface="Kabel Book" charset="0"/>
              </a:rPr>
              <a:t>Scottish engineer James Watt, </a:t>
            </a:r>
            <a:br>
              <a:rPr lang="en-US" dirty="0">
                <a:solidFill>
                  <a:schemeClr val="bg2"/>
                </a:solidFill>
                <a:latin typeface="Kabel Book" charset="0"/>
                <a:ea typeface="Kabel Book" charset="0"/>
                <a:cs typeface="Kabel Book" charset="0"/>
              </a:rPr>
            </a:br>
            <a:r>
              <a:rPr lang="en-US" dirty="0">
                <a:solidFill>
                  <a:schemeClr val="bg2"/>
                </a:solidFill>
                <a:latin typeface="Kabel Book" charset="0"/>
                <a:ea typeface="Kabel Book" charset="0"/>
                <a:cs typeface="Kabel Book" charset="0"/>
              </a:rPr>
              <a:t>patented a steam engine that produced </a:t>
            </a:r>
            <a:br>
              <a:rPr lang="en-US" dirty="0">
                <a:solidFill>
                  <a:schemeClr val="bg2"/>
                </a:solidFill>
                <a:latin typeface="Kabel Book" charset="0"/>
                <a:ea typeface="Kabel Book" charset="0"/>
                <a:cs typeface="Kabel Book" charset="0"/>
              </a:rPr>
            </a:br>
            <a:r>
              <a:rPr lang="en-US" dirty="0">
                <a:solidFill>
                  <a:schemeClr val="bg2"/>
                </a:solidFill>
                <a:latin typeface="Kabel Book" charset="0"/>
                <a:ea typeface="Kabel Book" charset="0"/>
                <a:cs typeface="Kabel Book" charset="0"/>
              </a:rPr>
              <a:t>continuous rotary motion, 1781 </a:t>
            </a:r>
          </a:p>
          <a:p>
            <a:pPr marL="0" indent="0">
              <a:spcBef>
                <a:spcPts val="0"/>
              </a:spcBef>
              <a:buClrTx/>
              <a:buNone/>
            </a:pPr>
            <a:r>
              <a:rPr lang="en-US" dirty="0">
                <a:solidFill>
                  <a:schemeClr val="bg2"/>
                </a:solidFill>
                <a:latin typeface="Kabel Book" charset="0"/>
                <a:ea typeface="Kabel Book" charset="0"/>
                <a:cs typeface="Kabel Book" charset="0"/>
              </a:rPr>
              <a:t>Reciprocating piston type steam engines remained </a:t>
            </a:r>
            <a:br>
              <a:rPr lang="en-US" dirty="0">
                <a:solidFill>
                  <a:schemeClr val="bg2"/>
                </a:solidFill>
                <a:latin typeface="Kabel Book" charset="0"/>
                <a:ea typeface="Kabel Book" charset="0"/>
                <a:cs typeface="Kabel Book" charset="0"/>
              </a:rPr>
            </a:br>
            <a:r>
              <a:rPr lang="en-US" dirty="0">
                <a:solidFill>
                  <a:schemeClr val="bg2"/>
                </a:solidFill>
                <a:latin typeface="Kabel Book" charset="0"/>
                <a:ea typeface="Kabel Book" charset="0"/>
                <a:cs typeface="Kabel Book" charset="0"/>
              </a:rPr>
              <a:t>the dominant source of power until the early 20th century</a:t>
            </a:r>
          </a:p>
          <a:p>
            <a:endParaRPr lang="en-US" dirty="0"/>
          </a:p>
        </p:txBody>
      </p:sp>
      <p:sp>
        <p:nvSpPr>
          <p:cNvPr id="4" name="Slide Number Placeholder 3"/>
          <p:cNvSpPr>
            <a:spLocks noGrp="1"/>
          </p:cNvSpPr>
          <p:nvPr>
            <p:ph type="sldNum" sz="quarter" idx="10"/>
          </p:nvPr>
        </p:nvSpPr>
        <p:spPr/>
        <p:txBody>
          <a:bodyPr/>
          <a:lstStyle/>
          <a:p>
            <a:fld id="{4302483B-FCBC-7043-B385-E9418CD60750}" type="slidenum">
              <a:rPr lang="en-US" smtClean="0"/>
              <a:t>8</a:t>
            </a:fld>
            <a:endParaRPr lang="en-US"/>
          </a:p>
        </p:txBody>
      </p:sp>
    </p:spTree>
    <p:extLst>
      <p:ext uri="{BB962C8B-B14F-4D97-AF65-F5344CB8AC3E}">
        <p14:creationId xmlns:p14="http://schemas.microsoft.com/office/powerpoint/2010/main" val="910819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AR=Academic Publishing Platform</a:t>
            </a:r>
          </a:p>
        </p:txBody>
      </p:sp>
      <p:sp>
        <p:nvSpPr>
          <p:cNvPr id="4" name="Slide Number Placeholder 3"/>
          <p:cNvSpPr>
            <a:spLocks noGrp="1"/>
          </p:cNvSpPr>
          <p:nvPr>
            <p:ph type="sldNum" sz="quarter" idx="10"/>
          </p:nvPr>
        </p:nvSpPr>
        <p:spPr/>
        <p:txBody>
          <a:bodyPr/>
          <a:lstStyle/>
          <a:p>
            <a:fld id="{4302483B-FCBC-7043-B385-E9418CD60750}" type="slidenum">
              <a:rPr lang="en-US" smtClean="0"/>
              <a:t>9</a:t>
            </a:fld>
            <a:endParaRPr lang="en-US"/>
          </a:p>
        </p:txBody>
      </p:sp>
    </p:spTree>
    <p:extLst>
      <p:ext uri="{BB962C8B-B14F-4D97-AF65-F5344CB8AC3E}">
        <p14:creationId xmlns:p14="http://schemas.microsoft.com/office/powerpoint/2010/main" val="39721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6B422E0-AFE9-864E-8110-C7E8063088E1}" type="datetimeFigureOut">
              <a:rPr lang="en-US" smtClean="0"/>
              <a:t>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497336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B422E0-AFE9-864E-8110-C7E8063088E1}"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100738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B422E0-AFE9-864E-8110-C7E8063088E1}"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34457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B422E0-AFE9-864E-8110-C7E8063088E1}" type="datetimeFigureOut">
              <a:rPr lang="en-US" smtClean="0"/>
              <a:t>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6B422E0-AFE9-864E-8110-C7E8063088E1}" type="datetimeFigureOut">
              <a:rPr lang="en-US" smtClean="0"/>
              <a:t>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1558961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6B422E0-AFE9-864E-8110-C7E8063088E1}" type="datetimeFigureOut">
              <a:rPr lang="en-US" smtClean="0"/>
              <a:t>1/8/21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6B422E0-AFE9-864E-8110-C7E8063088E1}" type="datetimeFigureOut">
              <a:rPr lang="en-US" smtClean="0"/>
              <a:t>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7D5C5-0D2F-2043-B4F4-7618F539380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318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B422E0-AFE9-864E-8110-C7E8063088E1}" type="datetimeFigureOut">
              <a:rPr lang="en-US" smtClean="0"/>
              <a:t>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422E0-AFE9-864E-8110-C7E8063088E1}" type="datetimeFigureOut">
              <a:rPr lang="en-US" smtClean="0"/>
              <a:t>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6B422E0-AFE9-864E-8110-C7E8063088E1}" type="datetimeFigureOut">
              <a:rPr lang="en-US" smtClean="0"/>
              <a:t>1/8/21</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6B422E0-AFE9-864E-8110-C7E8063088E1}" type="datetimeFigureOut">
              <a:rPr lang="en-US" smtClean="0"/>
              <a:t>1/8/21</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337D5C5-0D2F-2043-B4F4-7618F5393809}"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6B422E0-AFE9-864E-8110-C7E8063088E1}" type="datetimeFigureOut">
              <a:rPr lang="en-US" smtClean="0"/>
              <a:t>1/8/21</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F337D5C5-0D2F-2043-B4F4-7618F5393809}" type="slidenum">
              <a:rPr lang="en-US" smtClean="0"/>
              <a:t>‹#›</a:t>
            </a:fld>
            <a:endParaRPr lang="en-US"/>
          </a:p>
        </p:txBody>
      </p:sp>
    </p:spTree>
    <p:extLst>
      <p:ext uri="{BB962C8B-B14F-4D97-AF65-F5344CB8AC3E}">
        <p14:creationId xmlns:p14="http://schemas.microsoft.com/office/powerpoint/2010/main" val="1796137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mentimeter.com/s/f5caa8294c1d4d3051b9ecdac171d9e0/9dd7d9640b84/edit" TargetMode="Externa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gif"/></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01419"/>
            <a:ext cx="9271322" cy="4306780"/>
          </a:xfrm>
          <a:prstGeom prst="rect">
            <a:avLst/>
          </a:prstGeom>
        </p:spPr>
      </p:pic>
      <p:sp>
        <p:nvSpPr>
          <p:cNvPr id="7" name="Rectangle 6"/>
          <p:cNvSpPr/>
          <p:nvPr/>
        </p:nvSpPr>
        <p:spPr>
          <a:xfrm>
            <a:off x="265367" y="842170"/>
            <a:ext cx="8740588" cy="769441"/>
          </a:xfrm>
          <a:prstGeom prst="rect">
            <a:avLst/>
          </a:prstGeom>
        </p:spPr>
        <p:txBody>
          <a:bodyPr wrap="square">
            <a:spAutoFit/>
          </a:bodyPr>
          <a:lstStyle/>
          <a:p>
            <a:pPr algn="ctr"/>
            <a:r>
              <a:rPr lang="en-US" sz="4400" b="1" dirty="0">
                <a:solidFill>
                  <a:schemeClr val="accent5">
                    <a:lumMod val="75000"/>
                  </a:schemeClr>
                </a:solidFill>
                <a:latin typeface="Kabel Heavy" charset="0"/>
                <a:ea typeface="Kabel Heavy" charset="0"/>
                <a:cs typeface="Kabel Heavy" charset="0"/>
              </a:rPr>
              <a:t>Design Thinking: </a:t>
            </a:r>
            <a:r>
              <a:rPr lang="en-US" sz="4400" dirty="0">
                <a:latin typeface="Kabel Book" charset="0"/>
                <a:ea typeface="Kabel Book" charset="0"/>
                <a:cs typeface="Kabel Book" charset="0"/>
                <a:hlinkClick r:id="rId6"/>
              </a:rPr>
              <a:t>What Is It?</a:t>
            </a:r>
            <a:endParaRPr lang="en-US" sz="4400" dirty="0"/>
          </a:p>
        </p:txBody>
      </p:sp>
    </p:spTree>
    <p:extLst>
      <p:ext uri="{BB962C8B-B14F-4D97-AF65-F5344CB8AC3E}">
        <p14:creationId xmlns:p14="http://schemas.microsoft.com/office/powerpoint/2010/main" val="148834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978" y="5533603"/>
            <a:ext cx="5937755" cy="3101983"/>
          </a:xfrm>
        </p:spPr>
        <p:txBody>
          <a:bodyPr/>
          <a:lstStyle/>
          <a:p>
            <a:pPr marL="0" lvl="0" indent="0">
              <a:spcBef>
                <a:spcPts val="0"/>
              </a:spcBef>
              <a:buClrTx/>
              <a:buNone/>
            </a:pPr>
            <a:r>
              <a:rPr lang="en-US" b="1" spc="300" dirty="0">
                <a:solidFill>
                  <a:schemeClr val="bg2"/>
                </a:solidFill>
                <a:latin typeface="Kabel Book" charset="0"/>
                <a:ea typeface="Kabel Book" charset="0"/>
                <a:cs typeface="Kabel Book" charset="0"/>
              </a:rPr>
              <a:t>Falling Water</a:t>
            </a:r>
            <a:r>
              <a:rPr lang="en-US" dirty="0">
                <a:solidFill>
                  <a:schemeClr val="bg2"/>
                </a:solidFill>
                <a:latin typeface="Kabel Book" charset="0"/>
                <a:ea typeface="Kabel Book" charset="0"/>
                <a:cs typeface="Kabel Book" charset="0"/>
              </a:rPr>
              <a:t> or the </a:t>
            </a:r>
            <a:r>
              <a:rPr lang="en-US" b="1" spc="300" dirty="0">
                <a:solidFill>
                  <a:schemeClr val="bg2"/>
                </a:solidFill>
                <a:latin typeface="Kabel Book" charset="0"/>
                <a:ea typeface="Kabel Book" charset="0"/>
                <a:cs typeface="Kabel Book" charset="0"/>
              </a:rPr>
              <a:t>Kaufmann Residence</a:t>
            </a:r>
            <a:r>
              <a:rPr lang="en-US" spc="300" dirty="0">
                <a:solidFill>
                  <a:schemeClr val="bg2"/>
                </a:solidFill>
                <a:latin typeface="Kabel Book" charset="0"/>
                <a:ea typeface="Kabel Book" charset="0"/>
                <a:cs typeface="Kabel Book" charset="0"/>
              </a:rPr>
              <a:t> </a:t>
            </a:r>
          </a:p>
          <a:p>
            <a:pPr marL="0" lvl="0" indent="0">
              <a:spcBef>
                <a:spcPts val="0"/>
              </a:spcBef>
              <a:buClrTx/>
              <a:buNone/>
            </a:pPr>
            <a:r>
              <a:rPr lang="en-US" dirty="0">
                <a:solidFill>
                  <a:schemeClr val="bg2"/>
                </a:solidFill>
                <a:latin typeface="Kabel Book" charset="0"/>
                <a:ea typeface="Kabel Book" charset="0"/>
                <a:cs typeface="Kabel Book" charset="0"/>
              </a:rPr>
              <a:t>designed by architect Frank Lloyd Wright in 1935</a:t>
            </a:r>
          </a:p>
          <a:p>
            <a:pPr marL="0" lvl="0" indent="0">
              <a:spcBef>
                <a:spcPts val="0"/>
              </a:spcBef>
              <a:buClrTx/>
              <a:buNone/>
            </a:pPr>
            <a:r>
              <a:rPr lang="en-US" dirty="0">
                <a:solidFill>
                  <a:schemeClr val="bg2"/>
                </a:solidFill>
                <a:latin typeface="Kabel Book" charset="0"/>
                <a:ea typeface="Kabel Book" charset="0"/>
                <a:cs typeface="Kabel Book" charset="0"/>
              </a:rPr>
              <a:t>rural Pennsylvania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4" y="0"/>
            <a:ext cx="9162343" cy="5115604"/>
          </a:xfrm>
          <a:prstGeom prst="rect">
            <a:avLst/>
          </a:prstGeom>
          <a:effectLst>
            <a:innerShdw blurRad="114300">
              <a:prstClr val="black"/>
            </a:inn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78" y="0"/>
            <a:ext cx="8377580" cy="6858000"/>
          </a:xfrm>
          <a:prstGeom prst="rect">
            <a:avLst/>
          </a:prstGeom>
        </p:spPr>
      </p:pic>
      <p:sp>
        <p:nvSpPr>
          <p:cNvPr id="6" name="TextBox 5"/>
          <p:cNvSpPr txBox="1"/>
          <p:nvPr/>
        </p:nvSpPr>
        <p:spPr>
          <a:xfrm>
            <a:off x="644263" y="318042"/>
            <a:ext cx="2783541" cy="461665"/>
          </a:xfrm>
          <a:prstGeom prst="rect">
            <a:avLst/>
          </a:prstGeom>
          <a:noFill/>
        </p:spPr>
        <p:txBody>
          <a:bodyPr wrap="square" rtlCol="0">
            <a:spAutoFit/>
          </a:bodyPr>
          <a:lstStyle/>
          <a:p>
            <a:r>
              <a:rPr lang="en-US" sz="2400" spc="300" dirty="0">
                <a:solidFill>
                  <a:schemeClr val="bg1"/>
                </a:solidFill>
              </a:rPr>
              <a:t>Living</a:t>
            </a:r>
          </a:p>
        </p:txBody>
      </p:sp>
      <p:sp>
        <p:nvSpPr>
          <p:cNvPr id="5" name="TextBox 4"/>
          <p:cNvSpPr txBox="1"/>
          <p:nvPr/>
        </p:nvSpPr>
        <p:spPr>
          <a:xfrm>
            <a:off x="5903087" y="5533603"/>
            <a:ext cx="2893671" cy="923330"/>
          </a:xfrm>
          <a:prstGeom prst="rect">
            <a:avLst/>
          </a:prstGeom>
          <a:noFill/>
        </p:spPr>
        <p:txBody>
          <a:bodyPr wrap="square" rtlCol="0">
            <a:spAutoFit/>
          </a:bodyPr>
          <a:lstStyle/>
          <a:p>
            <a:pPr marL="285750" indent="-285750">
              <a:buFont typeface="Arial" charset="0"/>
              <a:buChar char="•"/>
            </a:pPr>
            <a:r>
              <a:rPr lang="en-US" dirty="0">
                <a:solidFill>
                  <a:schemeClr val="bg1"/>
                </a:solidFill>
              </a:rPr>
              <a:t>Cantilever</a:t>
            </a:r>
          </a:p>
          <a:p>
            <a:pPr marL="285750" indent="-285750">
              <a:buFont typeface="Arial" charset="0"/>
              <a:buChar char="•"/>
            </a:pPr>
            <a:r>
              <a:rPr lang="en-US" dirty="0">
                <a:solidFill>
                  <a:schemeClr val="bg1"/>
                </a:solidFill>
              </a:rPr>
              <a:t>Environment</a:t>
            </a:r>
          </a:p>
          <a:p>
            <a:pPr marL="285750" indent="-285750">
              <a:buFont typeface="Arial" charset="0"/>
              <a:buChar char="•"/>
            </a:pPr>
            <a:r>
              <a:rPr lang="en-US" dirty="0">
                <a:solidFill>
                  <a:schemeClr val="bg1"/>
                </a:solidFill>
              </a:rPr>
              <a:t>Form Follows Function</a:t>
            </a:r>
          </a:p>
        </p:txBody>
      </p:sp>
    </p:spTree>
    <p:extLst>
      <p:ext uri="{BB962C8B-B14F-4D97-AF65-F5344CB8AC3E}">
        <p14:creationId xmlns:p14="http://schemas.microsoft.com/office/powerpoint/2010/main" val="166586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par>
                                <p:cTn id="23" presetID="9" presetClass="exit" presetSubtype="0" fill="hold" nodeType="withEffect">
                                  <p:stCondLst>
                                    <p:cond delay="0"/>
                                  </p:stCondLst>
                                  <p:childTnLst>
                                    <p:animEffect transition="out" filter="dissolv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599" y="380167"/>
            <a:ext cx="6256306" cy="6173866"/>
          </a:xfrm>
          <a:prstGeom prst="rect">
            <a:avLst/>
          </a:prstGeom>
          <a:effectLst>
            <a:innerShdw blurRad="114300">
              <a:prstClr val="black"/>
            </a:innerShdw>
          </a:effectLst>
        </p:spPr>
      </p:pic>
      <p:sp>
        <p:nvSpPr>
          <p:cNvPr id="4" name="TextBox 3"/>
          <p:cNvSpPr txBox="1"/>
          <p:nvPr/>
        </p:nvSpPr>
        <p:spPr>
          <a:xfrm>
            <a:off x="457200" y="4283043"/>
            <a:ext cx="1343026" cy="2123658"/>
          </a:xfrm>
          <a:prstGeom prst="rect">
            <a:avLst/>
          </a:prstGeom>
          <a:noFill/>
        </p:spPr>
        <p:txBody>
          <a:bodyPr wrap="square" rtlCol="0">
            <a:spAutoFit/>
          </a:bodyPr>
          <a:lstStyle/>
          <a:p>
            <a:r>
              <a:rPr lang="en-US" sz="1200" dirty="0">
                <a:solidFill>
                  <a:schemeClr val="bg1"/>
                </a:solidFill>
                <a:latin typeface="Kabel Book" charset="0"/>
                <a:ea typeface="Kabel Book" charset="0"/>
                <a:cs typeface="Kabel Book" charset="0"/>
              </a:rPr>
              <a:t>Panasonic</a:t>
            </a:r>
          </a:p>
          <a:p>
            <a:r>
              <a:rPr lang="en-US" sz="1200" dirty="0">
                <a:solidFill>
                  <a:schemeClr val="bg1"/>
                </a:solidFill>
                <a:latin typeface="Kabel Book" charset="0"/>
                <a:ea typeface="Kabel Book" charset="0"/>
                <a:cs typeface="Kabel Book" charset="0"/>
              </a:rPr>
              <a:t>2016</a:t>
            </a:r>
          </a:p>
          <a:p>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Sini </a:t>
            </a:r>
            <a:r>
              <a:rPr lang="en-US" sz="1200" dirty="0" err="1">
                <a:solidFill>
                  <a:schemeClr val="bg1"/>
                </a:solidFill>
                <a:latin typeface="Kabel Book" charset="0"/>
                <a:ea typeface="Kabel Book" charset="0"/>
                <a:cs typeface="Kabel Book" charset="0"/>
              </a:rPr>
              <a:t>Kotilainen</a:t>
            </a:r>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Built Environment Solutions</a:t>
            </a:r>
          </a:p>
          <a:p>
            <a:r>
              <a:rPr lang="en-US" sz="1200" dirty="0">
                <a:solidFill>
                  <a:schemeClr val="bg1"/>
                </a:solidFill>
                <a:latin typeface="Kabel Book" charset="0"/>
                <a:ea typeface="Kabel Book" charset="0"/>
                <a:cs typeface="Kabel Book" charset="0"/>
              </a:rPr>
              <a:t>2016</a:t>
            </a:r>
          </a:p>
          <a:p>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Rupert </a:t>
            </a:r>
            <a:r>
              <a:rPr lang="en-US" sz="1200" dirty="0" err="1">
                <a:solidFill>
                  <a:schemeClr val="bg1"/>
                </a:solidFill>
                <a:latin typeface="Kabel Book" charset="0"/>
                <a:ea typeface="Kabel Book" charset="0"/>
                <a:cs typeface="Kabel Book" charset="0"/>
              </a:rPr>
              <a:t>Neate</a:t>
            </a:r>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The Guardian</a:t>
            </a:r>
          </a:p>
          <a:p>
            <a:r>
              <a:rPr lang="en-US" sz="1200" dirty="0">
                <a:solidFill>
                  <a:schemeClr val="bg1"/>
                </a:solidFill>
                <a:latin typeface="Kabel Book" charset="0"/>
                <a:ea typeface="Kabel Book" charset="0"/>
                <a:cs typeface="Kabel Book" charset="0"/>
              </a:rPr>
              <a:t>2017</a:t>
            </a:r>
          </a:p>
        </p:txBody>
      </p:sp>
    </p:spTree>
    <p:extLst>
      <p:ext uri="{BB962C8B-B14F-4D97-AF65-F5344CB8AC3E}">
        <p14:creationId xmlns:p14="http://schemas.microsoft.com/office/powerpoint/2010/main" val="15494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377"/>
            <a:ext cx="4572000" cy="6055629"/>
          </a:xfrm>
          <a:prstGeom prst="rect">
            <a:avLst/>
          </a:prstGeom>
          <a:effectLst>
            <a:innerShdw blurRad="114300">
              <a:prstClr val="black"/>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2630"/>
            <a:ext cx="9144000" cy="6071616"/>
          </a:xfrm>
          <a:prstGeom prst="rect">
            <a:avLst/>
          </a:prstGeom>
          <a:effectLst>
            <a:innerShdw blurRad="114300">
              <a:prstClr val="black"/>
            </a:inn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342" y="1099446"/>
            <a:ext cx="5715000" cy="5232400"/>
          </a:xfrm>
          <a:prstGeom prst="rect">
            <a:avLst/>
          </a:prstGeom>
          <a:effectLst>
            <a:innerShdw blurRad="114300">
              <a:prstClr val="black"/>
            </a:inn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286646"/>
            <a:ext cx="5594684" cy="6858000"/>
          </a:xfrm>
          <a:prstGeom prst="rect">
            <a:avLst/>
          </a:prstGeom>
          <a:effectLst>
            <a:innerShdw blurRad="114300">
              <a:prstClr val="black"/>
            </a:innerShdw>
          </a:effectLst>
        </p:spPr>
      </p:pic>
      <p:sp>
        <p:nvSpPr>
          <p:cNvPr id="8" name="TextBox 7"/>
          <p:cNvSpPr txBox="1"/>
          <p:nvPr/>
        </p:nvSpPr>
        <p:spPr>
          <a:xfrm>
            <a:off x="7413234" y="4596333"/>
            <a:ext cx="2783541" cy="830997"/>
          </a:xfrm>
          <a:prstGeom prst="rect">
            <a:avLst/>
          </a:prstGeom>
          <a:noFill/>
        </p:spPr>
        <p:txBody>
          <a:bodyPr wrap="square" rtlCol="0">
            <a:spAutoFit/>
          </a:bodyPr>
          <a:lstStyle/>
          <a:p>
            <a:r>
              <a:rPr lang="en-US" sz="2400" spc="300">
                <a:solidFill>
                  <a:schemeClr val="bg1"/>
                </a:solidFill>
              </a:rPr>
              <a:t>New </a:t>
            </a:r>
          </a:p>
          <a:p>
            <a:r>
              <a:rPr lang="en-US" sz="2400" spc="300" dirty="0">
                <a:solidFill>
                  <a:schemeClr val="bg1"/>
                </a:solidFill>
              </a:rPr>
              <a:t>Materials</a:t>
            </a:r>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1676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9" presetClass="exit" presetSubtype="0" fill="hold" nodeType="withEffect">
                                  <p:stCondLst>
                                    <p:cond delay="0"/>
                                  </p:stCondLst>
                                  <p:childTnLst>
                                    <p:animEffect transition="out" filter="dissolv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nodeType="clickEffect">
                                  <p:stCondLst>
                                    <p:cond delay="0"/>
                                  </p:stCondLst>
                                  <p:childTnLst>
                                    <p:anim calcmode="lin" valueType="num">
                                      <p:cBhvr additive="base">
                                        <p:cTn id="15" dur="500"/>
                                        <p:tgtEl>
                                          <p:spTgt spid="7"/>
                                        </p:tgtEl>
                                        <p:attrNameLst>
                                          <p:attrName>ppt_x</p:attrName>
                                        </p:attrNameLst>
                                      </p:cBhvr>
                                      <p:tavLst>
                                        <p:tav tm="0">
                                          <p:val>
                                            <p:strVal val="ppt_x"/>
                                          </p:val>
                                        </p:tav>
                                        <p:tav tm="100000">
                                          <p:val>
                                            <p:strVal val="1+ppt_w/2"/>
                                          </p:val>
                                        </p:tav>
                                      </p:tavLst>
                                    </p:anim>
                                    <p:anim calcmode="lin" valueType="num">
                                      <p:cBhvr additive="base">
                                        <p:cTn id="16" dur="500"/>
                                        <p:tgtEl>
                                          <p:spTgt spid="7"/>
                                        </p:tgtEl>
                                        <p:attrNameLst>
                                          <p:attrName>ppt_y</p:attrName>
                                        </p:attrNameLst>
                                      </p:cBhvr>
                                      <p:tavLst>
                                        <p:tav tm="0">
                                          <p:val>
                                            <p:strVal val="ppt_y"/>
                                          </p:val>
                                        </p:tav>
                                        <p:tav tm="100000">
                                          <p:val>
                                            <p:strVal val="ppt_y"/>
                                          </p:val>
                                        </p:tav>
                                      </p:tavLst>
                                    </p:anim>
                                    <p:set>
                                      <p:cBhvr>
                                        <p:cTn id="17" dur="1" fill="hold">
                                          <p:stCondLst>
                                            <p:cond delay="499"/>
                                          </p:stCondLst>
                                        </p:cTn>
                                        <p:tgtEl>
                                          <p:spTgt spid="7"/>
                                        </p:tgtEl>
                                        <p:attrNameLst>
                                          <p:attrName>style.visibility</p:attrName>
                                        </p:attrNameLst>
                                      </p:cBhvr>
                                      <p:to>
                                        <p:strVal val="hidden"/>
                                      </p:to>
                                    </p:set>
                                  </p:childTnLst>
                                </p:cTn>
                              </p:par>
                              <p:par>
                                <p:cTn id="18" presetID="2" presetClass="entr" presetSubtype="3"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12" fill="hold" nodeType="click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0-ppt_w/2"/>
                                          </p:val>
                                        </p:tav>
                                      </p:tavLst>
                                    </p:anim>
                                    <p:anim calcmode="lin" valueType="num">
                                      <p:cBhvr additive="base">
                                        <p:cTn id="26" dur="500"/>
                                        <p:tgtEl>
                                          <p:spTgt spid="3"/>
                                        </p:tgtEl>
                                        <p:attrNameLst>
                                          <p:attrName>ppt_y</p:attrName>
                                        </p:attrNameLst>
                                      </p:cBhvr>
                                      <p:tavLst>
                                        <p:tav tm="0">
                                          <p:val>
                                            <p:strVal val="ppt_y"/>
                                          </p:val>
                                        </p:tav>
                                        <p:tav tm="100000">
                                          <p:val>
                                            <p:strVal val="1+ppt_h/2"/>
                                          </p:val>
                                        </p:tav>
                                      </p:tavLst>
                                    </p:anim>
                                    <p:set>
                                      <p:cBhvr>
                                        <p:cTn id="27" dur="1" fill="hold">
                                          <p:stCondLst>
                                            <p:cond delay="499"/>
                                          </p:stCondLst>
                                        </p:cTn>
                                        <p:tgtEl>
                                          <p:spTgt spid="3"/>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p:cNvSpPr txBox="1"/>
          <p:nvPr/>
        </p:nvSpPr>
        <p:spPr>
          <a:xfrm>
            <a:off x="470647" y="4955396"/>
            <a:ext cx="1425388" cy="461665"/>
          </a:xfrm>
          <a:prstGeom prst="rect">
            <a:avLst/>
          </a:prstGeom>
          <a:noFill/>
        </p:spPr>
        <p:txBody>
          <a:bodyPr wrap="square" rtlCol="0">
            <a:spAutoFit/>
          </a:bodyPr>
          <a:lstStyle/>
          <a:p>
            <a:r>
              <a:rPr lang="en-US" sz="1200" dirty="0">
                <a:solidFill>
                  <a:schemeClr val="bg1"/>
                </a:solidFill>
                <a:latin typeface="Kabel Book" charset="0"/>
                <a:ea typeface="Kabel Book" charset="0"/>
                <a:cs typeface="Kabel Book" charset="0"/>
              </a:rPr>
              <a:t>ECO Building Pulse—Hallie </a:t>
            </a:r>
            <a:r>
              <a:rPr lang="en-US" sz="1200" dirty="0" err="1">
                <a:solidFill>
                  <a:schemeClr val="bg1"/>
                </a:solidFill>
                <a:latin typeface="Kabel Book" charset="0"/>
                <a:ea typeface="Kabel Book" charset="0"/>
                <a:cs typeface="Kabel Book" charset="0"/>
              </a:rPr>
              <a:t>Busta</a:t>
            </a:r>
            <a:r>
              <a:rPr lang="en-US" sz="1200" dirty="0">
                <a:solidFill>
                  <a:schemeClr val="bg1"/>
                </a:solidFill>
                <a:latin typeface="Kabel Book" charset="0"/>
                <a:ea typeface="Kabel Book" charset="0"/>
                <a:cs typeface="Kabel Book" charset="0"/>
              </a:rPr>
              <a:t>, 2015</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360" y="233630"/>
            <a:ext cx="6562464" cy="6466940"/>
          </a:xfrm>
          <a:prstGeom prst="rect">
            <a:avLst/>
          </a:prstGeom>
          <a:effectLst>
            <a:innerShdw blurRad="114300">
              <a:prstClr val="black"/>
            </a:innerShdw>
          </a:effectLst>
        </p:spPr>
      </p:pic>
    </p:spTree>
    <p:extLst>
      <p:ext uri="{BB962C8B-B14F-4D97-AF65-F5344CB8AC3E}">
        <p14:creationId xmlns:p14="http://schemas.microsoft.com/office/powerpoint/2010/main" val="16121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1999" y="863625"/>
            <a:ext cx="4423145" cy="1553831"/>
          </a:xfrm>
        </p:spPr>
        <p:txBody>
          <a:bodyPr>
            <a:normAutofit/>
          </a:bodyPr>
          <a:lstStyle/>
          <a:p>
            <a:pPr marL="0" lvl="0" indent="0" algn="ctr">
              <a:spcBef>
                <a:spcPts val="0"/>
              </a:spcBef>
              <a:buClrTx/>
              <a:buNone/>
            </a:pPr>
            <a:r>
              <a:rPr lang="en-US" b="1" spc="300" dirty="0">
                <a:solidFill>
                  <a:schemeClr val="bg2"/>
                </a:solidFill>
              </a:rPr>
              <a:t>Motorola Mobile Phone Prototype</a:t>
            </a:r>
          </a:p>
          <a:p>
            <a:pPr marL="0" indent="0" algn="ctr">
              <a:spcBef>
                <a:spcPts val="0"/>
              </a:spcBef>
              <a:buClrTx/>
              <a:buNone/>
            </a:pPr>
            <a:r>
              <a:rPr lang="en-US" dirty="0">
                <a:solidFill>
                  <a:schemeClr val="bg2"/>
                </a:solidFill>
              </a:rPr>
              <a:t>1973 </a:t>
            </a:r>
          </a:p>
          <a:p>
            <a:pPr marL="0" lvl="0" indent="0" algn="ctr">
              <a:spcBef>
                <a:spcPts val="0"/>
              </a:spcBef>
              <a:buClrTx/>
              <a:buNone/>
            </a:pPr>
            <a:r>
              <a:rPr lang="en-US" dirty="0">
                <a:solidFill>
                  <a:schemeClr val="bg2"/>
                </a:solidFill>
              </a:rPr>
              <a:t>Inventor Martin Cooper photographed in 2007</a:t>
            </a:r>
            <a:endParaRPr lang="en-US" dirty="0">
              <a:solidFill>
                <a:schemeClr val="bg2"/>
              </a:solidFill>
              <a:latin typeface="Kabel Book" charset="0"/>
              <a:ea typeface="Kabel Book" charset="0"/>
              <a:cs typeface="Kabel Book"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79" y="0"/>
            <a:ext cx="5140579" cy="6858000"/>
          </a:xfrm>
          <a:prstGeom prst="rect">
            <a:avLst/>
          </a:prstGeom>
          <a:effectLst>
            <a:outerShdw blurRad="254000" dist="76200" dir="8100000" algn="tr"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702" y="3060700"/>
            <a:ext cx="3657600" cy="3797300"/>
          </a:xfrm>
          <a:prstGeom prst="rect">
            <a:avLst/>
          </a:prstGeom>
          <a:effectLst>
            <a:outerShdw blurRad="127000" dist="76200" dir="10800000" algn="r"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504" y="0"/>
            <a:ext cx="5142496" cy="6858000"/>
          </a:xfrm>
          <a:prstGeom prst="rect">
            <a:avLst/>
          </a:prstGeom>
          <a:effectLst>
            <a:innerShdw blurRad="63500" dist="101600">
              <a:prstClr val="black">
                <a:alpha val="50000"/>
              </a:prstClr>
            </a:inn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90165"/>
            <a:ext cx="9144000" cy="51435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1143000" y="1640541"/>
            <a:ext cx="184731" cy="369332"/>
          </a:xfrm>
          <a:prstGeom prst="rect">
            <a:avLst/>
          </a:prstGeom>
          <a:noFill/>
        </p:spPr>
        <p:txBody>
          <a:bodyPr wrap="none" rtlCol="0">
            <a:spAutoFit/>
          </a:bodyPr>
          <a:lstStyle/>
          <a:p>
            <a:endParaRPr lang="en-US" dirty="0"/>
          </a:p>
        </p:txBody>
      </p:sp>
      <p:sp>
        <p:nvSpPr>
          <p:cNvPr id="8" name="TextBox 7"/>
          <p:cNvSpPr txBox="1"/>
          <p:nvPr/>
        </p:nvSpPr>
        <p:spPr>
          <a:xfrm>
            <a:off x="324692" y="5276122"/>
            <a:ext cx="2783541" cy="461665"/>
          </a:xfrm>
          <a:prstGeom prst="rect">
            <a:avLst/>
          </a:prstGeom>
          <a:noFill/>
        </p:spPr>
        <p:txBody>
          <a:bodyPr wrap="square" rtlCol="0">
            <a:spAutoFit/>
          </a:bodyPr>
          <a:lstStyle/>
          <a:p>
            <a:r>
              <a:rPr lang="en-US" sz="2400" spc="300" dirty="0">
                <a:solidFill>
                  <a:schemeClr val="bg1"/>
                </a:solidFill>
              </a:rPr>
              <a:t>Communication</a:t>
            </a:r>
          </a:p>
        </p:txBody>
      </p:sp>
    </p:spTree>
    <p:extLst>
      <p:ext uri="{BB962C8B-B14F-4D97-AF65-F5344CB8AC3E}">
        <p14:creationId xmlns:p14="http://schemas.microsoft.com/office/powerpoint/2010/main" val="201661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xit" presetSubtype="0" fill="hold" nodeType="withEffect">
                                  <p:stCondLst>
                                    <p:cond delay="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4">
                                            <p:txEl>
                                              <p:pRg st="0" end="0"/>
                                            </p:txEl>
                                          </p:spTgt>
                                        </p:tgtEl>
                                      </p:cBhvr>
                                    </p:animEffect>
                                    <p:set>
                                      <p:cBhvr>
                                        <p:cTn id="27" dur="1" fill="hold">
                                          <p:stCondLst>
                                            <p:cond delay="499"/>
                                          </p:stCondLst>
                                        </p:cTn>
                                        <p:tgtEl>
                                          <p:spTgt spid="4">
                                            <p:txEl>
                                              <p:pRg st="0" end="0"/>
                                            </p:txEl>
                                          </p:spTgt>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
                                            <p:txEl>
                                              <p:pRg st="1" end="1"/>
                                            </p:txEl>
                                          </p:spTgt>
                                        </p:tgtEl>
                                      </p:cBhvr>
                                    </p:animEffect>
                                    <p:set>
                                      <p:cBhvr>
                                        <p:cTn id="30" dur="1" fill="hold">
                                          <p:stCondLst>
                                            <p:cond delay="499"/>
                                          </p:stCondLst>
                                        </p:cTn>
                                        <p:tgtEl>
                                          <p:spTgt spid="4">
                                            <p:txEl>
                                              <p:pRg st="1" end="1"/>
                                            </p:txEl>
                                          </p:spTgt>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4">
                                            <p:txEl>
                                              <p:pRg st="2" end="2"/>
                                            </p:txEl>
                                          </p:spTgt>
                                        </p:tgtEl>
                                      </p:cBhvr>
                                    </p:animEffect>
                                    <p:set>
                                      <p:cBhvr>
                                        <p:cTn id="33"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par>
                                <p:cTn id="39" presetID="9" presetClass="exit" presetSubtype="0" fill="hold" nodeType="withEffect">
                                  <p:stCondLst>
                                    <p:cond delay="0"/>
                                  </p:stCondLst>
                                  <p:childTnLst>
                                    <p:animEffect transition="out" filter="dissolv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p:cNvSpPr txBox="1"/>
          <p:nvPr/>
        </p:nvSpPr>
        <p:spPr>
          <a:xfrm>
            <a:off x="470647" y="4955396"/>
            <a:ext cx="1343026" cy="1569660"/>
          </a:xfrm>
          <a:prstGeom prst="rect">
            <a:avLst/>
          </a:prstGeom>
          <a:noFill/>
        </p:spPr>
        <p:txBody>
          <a:bodyPr wrap="square" rtlCol="0">
            <a:spAutoFit/>
          </a:bodyPr>
          <a:lstStyle/>
          <a:p>
            <a:r>
              <a:rPr lang="en-US" sz="1200" dirty="0" err="1">
                <a:solidFill>
                  <a:schemeClr val="bg1"/>
                </a:solidFill>
                <a:latin typeface="Kabel Book" charset="0"/>
                <a:ea typeface="Kabel Book" charset="0"/>
                <a:cs typeface="Kabel Book" charset="0"/>
              </a:rPr>
              <a:t>hongkiat</a:t>
            </a:r>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Michael </a:t>
            </a:r>
            <a:r>
              <a:rPr lang="en-US" sz="1200" dirty="0" err="1">
                <a:solidFill>
                  <a:schemeClr val="bg1"/>
                </a:solidFill>
                <a:latin typeface="Kabel Book" charset="0"/>
                <a:ea typeface="Kabel Book" charset="0"/>
                <a:cs typeface="Kabel Book" charset="0"/>
              </a:rPr>
              <a:t>Poh</a:t>
            </a:r>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2017</a:t>
            </a:r>
          </a:p>
          <a:p>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Daniel B. Kline (</a:t>
            </a:r>
            <a:r>
              <a:rPr lang="en-US" sz="1200" dirty="0" err="1">
                <a:solidFill>
                  <a:schemeClr val="bg1"/>
                </a:solidFill>
                <a:latin typeface="Kabel Book" charset="0"/>
                <a:ea typeface="Kabel Book" charset="0"/>
                <a:cs typeface="Kabel Book" charset="0"/>
              </a:rPr>
              <a:t>TMFDankline</a:t>
            </a:r>
            <a:r>
              <a:rPr lang="en-US" sz="1200" dirty="0">
                <a:solidFill>
                  <a:schemeClr val="bg1"/>
                </a:solidFill>
                <a:latin typeface="Kabel Book" charset="0"/>
                <a:ea typeface="Kabel Book" charset="0"/>
                <a:cs typeface="Kabel Book" charset="0"/>
              </a:rPr>
              <a:t>)</a:t>
            </a:r>
          </a:p>
          <a:p>
            <a:r>
              <a:rPr lang="en-US" sz="1200" dirty="0">
                <a:solidFill>
                  <a:schemeClr val="bg1"/>
                </a:solidFill>
                <a:latin typeface="Kabel Book" charset="0"/>
                <a:ea typeface="Kabel Book" charset="0"/>
                <a:cs typeface="Kabel Book" charset="0"/>
              </a:rPr>
              <a:t>Wall Street Journal</a:t>
            </a:r>
          </a:p>
          <a:p>
            <a:r>
              <a:rPr lang="en-US" sz="1200" dirty="0">
                <a:solidFill>
                  <a:schemeClr val="bg1"/>
                </a:solidFill>
                <a:latin typeface="Kabel Book" charset="0"/>
                <a:ea typeface="Kabel Book" charset="0"/>
                <a:cs typeface="Kabel Book" charset="0"/>
              </a:rPr>
              <a:t>2017</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682" y="327522"/>
            <a:ext cx="6353466" cy="6279156"/>
          </a:xfrm>
          <a:prstGeom prst="rect">
            <a:avLst/>
          </a:prstGeom>
          <a:effectLst>
            <a:innerShdw blurRad="114300">
              <a:prstClr val="black"/>
            </a:innerShdw>
          </a:effectLst>
        </p:spPr>
      </p:pic>
    </p:spTree>
    <p:extLst>
      <p:ext uri="{BB962C8B-B14F-4D97-AF65-F5344CB8AC3E}">
        <p14:creationId xmlns:p14="http://schemas.microsoft.com/office/powerpoint/2010/main" val="2234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453967" y="618757"/>
            <a:ext cx="2707757" cy="1492693"/>
          </a:xfrm>
        </p:spPr>
        <p:txBody>
          <a:bodyPr>
            <a:noAutofit/>
          </a:bodyPr>
          <a:lstStyle/>
          <a:p>
            <a:pPr marL="0" lvl="0" indent="0" algn="ctr">
              <a:spcBef>
                <a:spcPts val="0"/>
              </a:spcBef>
              <a:buClrTx/>
              <a:buNone/>
            </a:pPr>
            <a:r>
              <a:rPr lang="en-US" b="1" spc="300" dirty="0">
                <a:solidFill>
                  <a:schemeClr val="bg2"/>
                </a:solidFill>
                <a:latin typeface="Kabel Book" charset="0"/>
                <a:ea typeface="Kabel Book" charset="0"/>
                <a:cs typeface="Kabel Book" charset="0"/>
              </a:rPr>
              <a:t>The Horse </a:t>
            </a:r>
            <a:br>
              <a:rPr lang="en-US" b="1" spc="300" dirty="0">
                <a:solidFill>
                  <a:schemeClr val="bg2"/>
                </a:solidFill>
                <a:latin typeface="Kabel Book" charset="0"/>
                <a:ea typeface="Kabel Book" charset="0"/>
                <a:cs typeface="Kabel Book" charset="0"/>
              </a:rPr>
            </a:br>
            <a:r>
              <a:rPr lang="en-US" b="1" spc="300" dirty="0">
                <a:solidFill>
                  <a:schemeClr val="bg2"/>
                </a:solidFill>
                <a:latin typeface="Kabel Book" charset="0"/>
                <a:ea typeface="Kabel Book" charset="0"/>
                <a:cs typeface="Kabel Book" charset="0"/>
              </a:rPr>
              <a:t>in Motion </a:t>
            </a:r>
          </a:p>
          <a:p>
            <a:pPr marL="0" lvl="0" indent="0" algn="ctr">
              <a:spcBef>
                <a:spcPts val="0"/>
              </a:spcBef>
              <a:buClrTx/>
              <a:buNone/>
            </a:pPr>
            <a:r>
              <a:rPr lang="en-US" dirty="0">
                <a:solidFill>
                  <a:schemeClr val="bg2"/>
                </a:solidFill>
                <a:latin typeface="Kabel Book" charset="0"/>
                <a:ea typeface="Kabel Book" charset="0"/>
                <a:cs typeface="Kabel Book" charset="0"/>
              </a:rPr>
              <a:t>1878 </a:t>
            </a:r>
          </a:p>
          <a:p>
            <a:pPr marL="0" lvl="0" indent="0" algn="ctr">
              <a:spcBef>
                <a:spcPts val="0"/>
              </a:spcBef>
              <a:buClrTx/>
              <a:buNone/>
            </a:pPr>
            <a:r>
              <a:rPr lang="en-US" dirty="0" err="1">
                <a:solidFill>
                  <a:schemeClr val="bg2"/>
                </a:solidFill>
                <a:latin typeface="Kabel Book" charset="0"/>
                <a:ea typeface="Kabel Book" charset="0"/>
                <a:cs typeface="Kabel Book" charset="0"/>
              </a:rPr>
              <a:t>Eadweard</a:t>
            </a:r>
            <a:r>
              <a:rPr lang="en-US" dirty="0">
                <a:solidFill>
                  <a:schemeClr val="bg2"/>
                </a:solidFill>
                <a:latin typeface="Kabel Book" charset="0"/>
                <a:ea typeface="Kabel Book" charset="0"/>
                <a:cs typeface="Kabel Book" charset="0"/>
              </a:rPr>
              <a:t> Muybridge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11450"/>
            <a:ext cx="9144000" cy="5667375"/>
          </a:xfrm>
          <a:prstGeom prst="rect">
            <a:avLst/>
          </a:prstGeom>
          <a:effectLst>
            <a:innerShdw blurRad="114300">
              <a:prstClr val="black"/>
            </a:innerShdw>
          </a:effectLst>
        </p:spPr>
      </p:pic>
      <p:pic>
        <p:nvPicPr>
          <p:cNvPr id="9" name="240px-The_Horse_in_Motion-anim_Ov9yn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0046" y="733647"/>
            <a:ext cx="4288465" cy="2894714"/>
          </a:xfrm>
          <a:prstGeom prst="rect">
            <a:avLst/>
          </a:prstGeom>
          <a:effectLst>
            <a:innerShdw blurRad="114300">
              <a:prstClr val="black"/>
            </a:inn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6" y="-1221290"/>
            <a:ext cx="9120750" cy="8071864"/>
          </a:xfrm>
          <a:prstGeom prst="rect">
            <a:avLst/>
          </a:prstGeom>
          <a:effectLst>
            <a:innerShdw blurRad="114300">
              <a:prstClr val="black"/>
            </a:innerShdw>
          </a:effectLst>
        </p:spPr>
      </p:pic>
      <p:sp>
        <p:nvSpPr>
          <p:cNvPr id="6" name="TextBox 5"/>
          <p:cNvSpPr txBox="1"/>
          <p:nvPr/>
        </p:nvSpPr>
        <p:spPr>
          <a:xfrm>
            <a:off x="644263" y="318042"/>
            <a:ext cx="2783541" cy="461665"/>
          </a:xfrm>
          <a:prstGeom prst="rect">
            <a:avLst/>
          </a:prstGeom>
          <a:noFill/>
        </p:spPr>
        <p:txBody>
          <a:bodyPr wrap="square" rtlCol="0">
            <a:spAutoFit/>
          </a:bodyPr>
          <a:lstStyle/>
          <a:p>
            <a:r>
              <a:rPr lang="en-US" sz="2400" spc="300" dirty="0">
                <a:solidFill>
                  <a:schemeClr val="bg1"/>
                </a:solidFill>
              </a:rPr>
              <a:t>Animation</a:t>
            </a:r>
          </a:p>
        </p:txBody>
      </p:sp>
    </p:spTree>
    <p:extLst>
      <p:ext uri="{BB962C8B-B14F-4D97-AF65-F5344CB8AC3E}">
        <p14:creationId xmlns:p14="http://schemas.microsoft.com/office/powerpoint/2010/main" val="211206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md type="call" cmd="stop">
                                      <p:cBhvr>
                                        <p:cTn id="13" dur="1">
                                          <p:stCondLst>
                                            <p:cond delay="499"/>
                                          </p:stCondLst>
                                        </p:cTn>
                                        <p:tgtEl>
                                          <p:spTgt spid="9"/>
                                        </p:tgtEl>
                                      </p:cBhvr>
                                    </p:cmd>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md type="call" cmd="stop">
                                      <p:cBhvr>
                                        <p:cTn id="19" dur="1">
                                          <p:stCondLst>
                                            <p:cond delay="499"/>
                                          </p:stCondLst>
                                        </p:cTn>
                                        <p:tgtEl>
                                          <p:spTgt spid="9"/>
                                        </p:tgtEl>
                                      </p:cBhvr>
                                    </p:cmd>
                                  </p:childTnLst>
                                </p:cTn>
                              </p:par>
                              <p:par>
                                <p:cTn id="20" presetID="9" presetClass="exit" presetSubtype="0" fill="hold" grpId="0" nodeType="withEffect">
                                  <p:stCondLst>
                                    <p:cond delay="0"/>
                                  </p:stCondLst>
                                  <p:childTnLst>
                                    <p:animEffect transition="out" filter="dissolve">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4">
                                            <p:txEl>
                                              <p:pRg st="1" end="1"/>
                                            </p:txEl>
                                          </p:spTgt>
                                        </p:tgtEl>
                                      </p:cBhvr>
                                    </p:animEffect>
                                    <p:set>
                                      <p:cBhvr>
                                        <p:cTn id="25" dur="1" fill="hold">
                                          <p:stCondLst>
                                            <p:cond delay="499"/>
                                          </p:stCondLst>
                                        </p:cTn>
                                        <p:tgtEl>
                                          <p:spTgt spid="4">
                                            <p:txEl>
                                              <p:pRg st="1" end="1"/>
                                            </p:txEl>
                                          </p:spTgt>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4">
                                            <p:txEl>
                                              <p:pRg st="2" end="2"/>
                                            </p:txEl>
                                          </p:spTgt>
                                        </p:tgtEl>
                                      </p:cBhvr>
                                    </p:animEffect>
                                    <p:set>
                                      <p:cBhvr>
                                        <p:cTn id="28" dur="1" fill="hold">
                                          <p:stCondLst>
                                            <p:cond delay="499"/>
                                          </p:stCondLst>
                                        </p:cTn>
                                        <p:tgtEl>
                                          <p:spTgt spid="4">
                                            <p:txEl>
                                              <p:pRg st="2" end="2"/>
                                            </p:txEl>
                                          </p:spTgt>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vol="80000">
                <p:cTn id="37" repeatCount="indefinite" fill="hold" display="0">
                  <p:stCondLst>
                    <p:cond delay="indefinite"/>
                  </p:stCondLst>
                </p:cTn>
                <p:tgtEl>
                  <p:spTgt spid="9"/>
                </p:tgtEl>
              </p:cMediaNode>
            </p:video>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p:cNvSpPr txBox="1"/>
          <p:nvPr/>
        </p:nvSpPr>
        <p:spPr>
          <a:xfrm>
            <a:off x="470647" y="4955396"/>
            <a:ext cx="1343026" cy="646331"/>
          </a:xfrm>
          <a:prstGeom prst="rect">
            <a:avLst/>
          </a:prstGeom>
          <a:noFill/>
        </p:spPr>
        <p:txBody>
          <a:bodyPr wrap="square" rtlCol="0">
            <a:spAutoFit/>
          </a:bodyPr>
          <a:lstStyle/>
          <a:p>
            <a:r>
              <a:rPr lang="en-US" sz="1200" dirty="0">
                <a:solidFill>
                  <a:schemeClr val="bg1"/>
                </a:solidFill>
                <a:latin typeface="Kabel Book" charset="0"/>
                <a:ea typeface="Kabel Book" charset="0"/>
                <a:cs typeface="Kabel Book" charset="0"/>
              </a:rPr>
              <a:t>Robin Wilding</a:t>
            </a:r>
          </a:p>
          <a:p>
            <a:r>
              <a:rPr lang="en-US" sz="1200" dirty="0">
                <a:solidFill>
                  <a:schemeClr val="bg1"/>
                </a:solidFill>
                <a:latin typeface="Kabel Book" charset="0"/>
                <a:ea typeface="Kabel Book" charset="0"/>
                <a:cs typeface="Kabel Book" charset="0"/>
              </a:rPr>
              <a:t>Animation career review 2017</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90" y="297162"/>
            <a:ext cx="6471956" cy="6339876"/>
          </a:xfrm>
          <a:prstGeom prst="rect">
            <a:avLst/>
          </a:prstGeom>
          <a:effectLst>
            <a:innerShdw blurRad="114300">
              <a:prstClr val="black"/>
            </a:innerShdw>
          </a:effectLst>
        </p:spPr>
      </p:pic>
    </p:spTree>
    <p:extLst>
      <p:ext uri="{BB962C8B-B14F-4D97-AF65-F5344CB8AC3E}">
        <p14:creationId xmlns:p14="http://schemas.microsoft.com/office/powerpoint/2010/main" val="15226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676879" y="549598"/>
            <a:ext cx="2410045" cy="1492693"/>
          </a:xfrm>
        </p:spPr>
        <p:txBody>
          <a:bodyPr>
            <a:noAutofit/>
          </a:bodyPr>
          <a:lstStyle/>
          <a:p>
            <a:pPr marL="0" lvl="0" indent="0">
              <a:spcBef>
                <a:spcPts val="0"/>
              </a:spcBef>
              <a:buClrTx/>
              <a:buNone/>
            </a:pPr>
            <a:r>
              <a:rPr lang="en-US" b="1" spc="300" dirty="0">
                <a:solidFill>
                  <a:schemeClr val="bg2"/>
                </a:solidFill>
                <a:latin typeface="Kabel Book" charset="0"/>
                <a:ea typeface="Kabel Book" charset="0"/>
                <a:cs typeface="Kabel Book" charset="0"/>
              </a:rPr>
              <a:t>Jimi Hendrix</a:t>
            </a:r>
          </a:p>
          <a:p>
            <a:pPr marL="0" lvl="0" indent="0">
              <a:spcBef>
                <a:spcPts val="0"/>
              </a:spcBef>
              <a:buClrTx/>
              <a:buNone/>
            </a:pPr>
            <a:r>
              <a:rPr lang="en-US" dirty="0">
                <a:solidFill>
                  <a:schemeClr val="bg2"/>
                </a:solidFill>
                <a:latin typeface="Kabel Book" charset="0"/>
                <a:ea typeface="Kabel Book" charset="0"/>
                <a:cs typeface="Kabel Book" charset="0"/>
              </a:rPr>
              <a:t>1969</a:t>
            </a:r>
          </a:p>
          <a:p>
            <a:pPr marL="0" lvl="0" indent="0">
              <a:spcBef>
                <a:spcPts val="0"/>
              </a:spcBef>
              <a:buClrTx/>
              <a:buNone/>
            </a:pPr>
            <a:r>
              <a:rPr lang="en-US" dirty="0">
                <a:solidFill>
                  <a:schemeClr val="bg2"/>
                </a:solidFill>
                <a:latin typeface="Kabel Book" charset="0"/>
                <a:ea typeface="Kabel Book" charset="0"/>
                <a:cs typeface="Kabel Book" charset="0"/>
              </a:rPr>
              <a:t>Woodstock Music Festival</a:t>
            </a:r>
          </a:p>
          <a:p>
            <a:pPr marL="0" lvl="0" indent="0">
              <a:spcBef>
                <a:spcPts val="0"/>
              </a:spcBef>
              <a:buClrTx/>
              <a:buNone/>
            </a:pPr>
            <a:r>
              <a:rPr lang="en-US" dirty="0">
                <a:solidFill>
                  <a:schemeClr val="bg2"/>
                </a:solidFill>
                <a:latin typeface="Kabel Book" charset="0"/>
                <a:ea typeface="Kabel Book" charset="0"/>
                <a:cs typeface="Kabel Book" charset="0"/>
              </a:rPr>
              <a:t>Bethel, NY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33" y="-21267"/>
            <a:ext cx="5087560" cy="6879267"/>
          </a:xfrm>
          <a:prstGeom prst="rect">
            <a:avLst/>
          </a:prstGeom>
          <a:effectLst>
            <a:innerShdw blurRad="114300">
              <a:prstClr val="black"/>
            </a:inn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33" y="2728912"/>
            <a:ext cx="9643833" cy="6432436"/>
          </a:xfrm>
          <a:prstGeom prst="rect">
            <a:avLst/>
          </a:prstGeom>
          <a:effectLst>
            <a:innerShdw blurRad="114300">
              <a:prstClr val="black"/>
            </a:innerShdw>
          </a:effectLst>
        </p:spPr>
      </p:pic>
      <p:sp>
        <p:nvSpPr>
          <p:cNvPr id="5" name="TextBox 4"/>
          <p:cNvSpPr txBox="1"/>
          <p:nvPr/>
        </p:nvSpPr>
        <p:spPr>
          <a:xfrm>
            <a:off x="4799703" y="521242"/>
            <a:ext cx="2783541" cy="830997"/>
          </a:xfrm>
          <a:prstGeom prst="rect">
            <a:avLst/>
          </a:prstGeom>
          <a:noFill/>
        </p:spPr>
        <p:txBody>
          <a:bodyPr wrap="square" rtlCol="0">
            <a:spAutoFit/>
          </a:bodyPr>
          <a:lstStyle/>
          <a:p>
            <a:r>
              <a:rPr lang="en-US" sz="2400" spc="300" dirty="0">
                <a:solidFill>
                  <a:schemeClr val="bg1"/>
                </a:solidFill>
              </a:rPr>
              <a:t>Electronic </a:t>
            </a:r>
          </a:p>
          <a:p>
            <a:r>
              <a:rPr lang="en-US" sz="2400" spc="300" dirty="0">
                <a:solidFill>
                  <a:schemeClr val="bg1"/>
                </a:solidFill>
              </a:rPr>
              <a:t>Music</a:t>
            </a:r>
          </a:p>
        </p:txBody>
      </p:sp>
    </p:spTree>
    <p:extLst>
      <p:ext uri="{BB962C8B-B14F-4D97-AF65-F5344CB8AC3E}">
        <p14:creationId xmlns:p14="http://schemas.microsoft.com/office/powerpoint/2010/main" val="76299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771152" y="351878"/>
            <a:ext cx="2410045" cy="1492693"/>
          </a:xfrm>
        </p:spPr>
        <p:txBody>
          <a:bodyPr>
            <a:noAutofit/>
          </a:bodyPr>
          <a:lstStyle/>
          <a:p>
            <a:pPr marL="0" lvl="0" indent="0">
              <a:spcBef>
                <a:spcPts val="0"/>
              </a:spcBef>
              <a:buClrTx/>
              <a:buNone/>
            </a:pPr>
            <a:r>
              <a:rPr lang="en-US" b="1" spc="300" dirty="0">
                <a:solidFill>
                  <a:schemeClr val="bg2"/>
                </a:solidFill>
                <a:latin typeface="Kabel Book" charset="0"/>
                <a:ea typeface="Kabel Book" charset="0"/>
                <a:cs typeface="Kabel Book" charset="0"/>
              </a:rPr>
              <a:t>Jack White</a:t>
            </a:r>
          </a:p>
          <a:p>
            <a:pPr marL="0" lvl="0" indent="0">
              <a:spcBef>
                <a:spcPts val="0"/>
              </a:spcBef>
              <a:buClrTx/>
              <a:buNone/>
            </a:pPr>
            <a:r>
              <a:rPr lang="en-US" dirty="0">
                <a:solidFill>
                  <a:schemeClr val="bg2"/>
                </a:solidFill>
                <a:latin typeface="Kabel Book" charset="0"/>
                <a:ea typeface="Kabel Book" charset="0"/>
                <a:cs typeface="Kabel Book" charset="0"/>
              </a:rPr>
              <a:t>3</a:t>
            </a:r>
            <a:r>
              <a:rPr lang="en-US" baseline="30000" dirty="0">
                <a:solidFill>
                  <a:schemeClr val="bg2"/>
                </a:solidFill>
                <a:latin typeface="Kabel Book" charset="0"/>
                <a:ea typeface="Kabel Book" charset="0"/>
                <a:cs typeface="Kabel Book" charset="0"/>
              </a:rPr>
              <a:t>rd</a:t>
            </a:r>
            <a:r>
              <a:rPr lang="en-US" dirty="0">
                <a:solidFill>
                  <a:schemeClr val="bg2"/>
                </a:solidFill>
                <a:latin typeface="Kabel Book" charset="0"/>
                <a:ea typeface="Kabel Book" charset="0"/>
                <a:cs typeface="Kabel Book" charset="0"/>
              </a:rPr>
              <a:t> Man Recording Studio The Blue Room and </a:t>
            </a:r>
            <a:br>
              <a:rPr lang="en-US" dirty="0">
                <a:solidFill>
                  <a:schemeClr val="bg2"/>
                </a:solidFill>
                <a:latin typeface="Kabel Book" charset="0"/>
                <a:ea typeface="Kabel Book" charset="0"/>
                <a:cs typeface="Kabel Book" charset="0"/>
              </a:rPr>
            </a:br>
            <a:r>
              <a:rPr lang="en-US" dirty="0">
                <a:solidFill>
                  <a:schemeClr val="bg2"/>
                </a:solidFill>
                <a:latin typeface="Kabel Book" charset="0"/>
                <a:ea typeface="Kabel Book" charset="0"/>
                <a:cs typeface="Kabel Book" charset="0"/>
              </a:rPr>
              <a:t>Jack’s Voice-O-Graph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0348"/>
            <a:ext cx="9144000" cy="5557652"/>
          </a:xfrm>
          <a:prstGeom prst="rect">
            <a:avLst/>
          </a:prstGeom>
          <a:effectLst>
            <a:outerShdw blurRad="457200" dist="88900" dir="18900000" sx="101000" sy="101000" algn="bl" rotWithShape="0">
              <a:prstClr val="black">
                <a:alpha val="40000"/>
              </a:prstClr>
            </a:outerShdw>
          </a:effectLst>
        </p:spPr>
      </p:pic>
      <p:sp>
        <p:nvSpPr>
          <p:cNvPr id="5" name="TextBox 4"/>
          <p:cNvSpPr txBox="1"/>
          <p:nvPr/>
        </p:nvSpPr>
        <p:spPr>
          <a:xfrm>
            <a:off x="659219" y="378879"/>
            <a:ext cx="3912781" cy="1477328"/>
          </a:xfrm>
          <a:prstGeom prst="rect">
            <a:avLst/>
          </a:prstGeom>
          <a:noFill/>
        </p:spPr>
        <p:txBody>
          <a:bodyPr wrap="square" rtlCol="0">
            <a:spAutoFit/>
          </a:bodyPr>
          <a:lstStyle/>
          <a:p>
            <a:r>
              <a:rPr lang="en-US" b="1" spc="300" dirty="0">
                <a:solidFill>
                  <a:schemeClr val="accent5"/>
                </a:solidFill>
                <a:latin typeface="Kabel Heavy" charset="0"/>
                <a:ea typeface="Kabel Heavy" charset="0"/>
                <a:cs typeface="Kabel Heavy" charset="0"/>
              </a:rPr>
              <a:t>John </a:t>
            </a:r>
            <a:r>
              <a:rPr lang="en-US" b="1" spc="300" dirty="0" err="1">
                <a:solidFill>
                  <a:schemeClr val="accent5"/>
                </a:solidFill>
                <a:latin typeface="Kabel Heavy" charset="0"/>
                <a:ea typeface="Kabel Heavy" charset="0"/>
                <a:cs typeface="Kabel Heavy" charset="0"/>
              </a:rPr>
              <a:t>Naisbitt</a:t>
            </a:r>
            <a:r>
              <a:rPr lang="en-US" b="1" spc="300" dirty="0">
                <a:solidFill>
                  <a:schemeClr val="accent5"/>
                </a:solidFill>
                <a:latin typeface="Kabel Heavy" charset="0"/>
                <a:ea typeface="Kabel Heavy" charset="0"/>
                <a:cs typeface="Kabel Heavy" charset="0"/>
              </a:rPr>
              <a:t> </a:t>
            </a:r>
          </a:p>
          <a:p>
            <a:r>
              <a:rPr lang="en-US" dirty="0">
                <a:solidFill>
                  <a:schemeClr val="accent5"/>
                </a:solidFill>
                <a:latin typeface="Kabel Book" charset="0"/>
                <a:ea typeface="Kabel Book" charset="0"/>
                <a:cs typeface="Kabel Book" charset="0"/>
              </a:rPr>
              <a:t>first developed the concept of </a:t>
            </a:r>
            <a:r>
              <a:rPr lang="en-US" i="1" dirty="0">
                <a:solidFill>
                  <a:schemeClr val="accent5"/>
                </a:solidFill>
                <a:latin typeface="Kabel Book" charset="0"/>
                <a:ea typeface="Kabel Book" charset="0"/>
                <a:cs typeface="Kabel Book" charset="0"/>
              </a:rPr>
              <a:t>high tech, high touch </a:t>
            </a:r>
            <a:r>
              <a:rPr lang="en-US" dirty="0">
                <a:solidFill>
                  <a:schemeClr val="accent5"/>
                </a:solidFill>
                <a:latin typeface="Kabel Book" charset="0"/>
                <a:ea typeface="Kabel Book" charset="0"/>
                <a:cs typeface="Kabel Book" charset="0"/>
              </a:rPr>
              <a:t>in his 1982 bestseller Megatrends. He theorized that in a world of technology, people long for personal, human contact.</a:t>
            </a:r>
          </a:p>
        </p:txBody>
      </p:sp>
    </p:spTree>
    <p:extLst>
      <p:ext uri="{BB962C8B-B14F-4D97-AF65-F5344CB8AC3E}">
        <p14:creationId xmlns:p14="http://schemas.microsoft.com/office/powerpoint/2010/main" val="68567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01419"/>
            <a:ext cx="9271322" cy="4306780"/>
          </a:xfrm>
          <a:prstGeom prst="rect">
            <a:avLst/>
          </a:prstGeom>
        </p:spPr>
      </p:pic>
      <p:sp>
        <p:nvSpPr>
          <p:cNvPr id="5" name="Rectangle 4"/>
          <p:cNvSpPr/>
          <p:nvPr/>
        </p:nvSpPr>
        <p:spPr>
          <a:xfrm>
            <a:off x="1085488" y="1493656"/>
            <a:ext cx="7100346" cy="769441"/>
          </a:xfrm>
          <a:prstGeom prst="rect">
            <a:avLst/>
          </a:prstGeom>
        </p:spPr>
        <p:txBody>
          <a:bodyPr wrap="square">
            <a:spAutoFit/>
          </a:bodyPr>
          <a:lstStyle/>
          <a:p>
            <a:pPr algn="ctr"/>
            <a:r>
              <a:rPr lang="en-US" sz="4400">
                <a:solidFill>
                  <a:schemeClr val="accent5">
                    <a:lumMod val="75000"/>
                  </a:schemeClr>
                </a:solidFill>
                <a:latin typeface="Kabel Book" charset="0"/>
                <a:ea typeface="Kabel Book" charset="0"/>
                <a:cs typeface="Kabel Book" charset="0"/>
              </a:rPr>
              <a:t>directing our use of </a:t>
            </a:r>
            <a:r>
              <a:rPr lang="en-US" sz="4400" dirty="0">
                <a:solidFill>
                  <a:schemeClr val="accent5">
                    <a:lumMod val="75000"/>
                  </a:schemeClr>
                </a:solidFill>
                <a:latin typeface="Kabel Book" charset="0"/>
                <a:ea typeface="Kabel Book" charset="0"/>
                <a:cs typeface="Kabel Book" charset="0"/>
              </a:rPr>
              <a:t>technology </a:t>
            </a:r>
            <a:endParaRPr lang="en-US" sz="4400" dirty="0">
              <a:solidFill>
                <a:schemeClr val="accent5">
                  <a:lumMod val="75000"/>
                </a:schemeClr>
              </a:solidFill>
            </a:endParaRPr>
          </a:p>
        </p:txBody>
      </p:sp>
      <p:sp>
        <p:nvSpPr>
          <p:cNvPr id="7" name="Rectangle 6"/>
          <p:cNvSpPr/>
          <p:nvPr/>
        </p:nvSpPr>
        <p:spPr>
          <a:xfrm>
            <a:off x="265367" y="842170"/>
            <a:ext cx="8740588" cy="769441"/>
          </a:xfrm>
          <a:prstGeom prst="rect">
            <a:avLst/>
          </a:prstGeom>
        </p:spPr>
        <p:txBody>
          <a:bodyPr wrap="square">
            <a:spAutoFit/>
          </a:bodyPr>
          <a:lstStyle/>
          <a:p>
            <a:pPr algn="ctr"/>
            <a:r>
              <a:rPr lang="en-US" sz="4400" b="1" dirty="0">
                <a:solidFill>
                  <a:schemeClr val="accent5">
                    <a:lumMod val="75000"/>
                  </a:schemeClr>
                </a:solidFill>
                <a:latin typeface="Kabel Heavy" charset="0"/>
                <a:ea typeface="Kabel Heavy" charset="0"/>
                <a:cs typeface="Kabel Heavy" charset="0"/>
              </a:rPr>
              <a:t>Design Thinking: </a:t>
            </a:r>
            <a:r>
              <a:rPr lang="en-US" sz="4400">
                <a:latin typeface="Kabel Book" charset="0"/>
                <a:ea typeface="Kabel Book" charset="0"/>
                <a:cs typeface="Kabel Book" charset="0"/>
              </a:rPr>
              <a:t>Contextual Understanding</a:t>
            </a:r>
            <a:endParaRPr lang="en-US" sz="4400" dirty="0"/>
          </a:p>
        </p:txBody>
      </p:sp>
      <p:sp>
        <p:nvSpPr>
          <p:cNvPr id="2" name="TextBox 1"/>
          <p:cNvSpPr txBox="1"/>
          <p:nvPr/>
        </p:nvSpPr>
        <p:spPr>
          <a:xfrm>
            <a:off x="1388963" y="4754809"/>
            <a:ext cx="7141579" cy="1569660"/>
          </a:xfrm>
          <a:prstGeom prst="rect">
            <a:avLst/>
          </a:prstGeom>
          <a:noFill/>
        </p:spPr>
        <p:txBody>
          <a:bodyPr wrap="square" rtlCol="0">
            <a:spAutoFit/>
          </a:bodyPr>
          <a:lstStyle/>
          <a:p>
            <a:pPr marL="285750" indent="-285750">
              <a:buFont typeface="Arial" charset="0"/>
              <a:buChar char="•"/>
            </a:pPr>
            <a:r>
              <a:rPr lang="en-US" sz="2400" dirty="0">
                <a:solidFill>
                  <a:schemeClr val="tx2"/>
                </a:solidFill>
              </a:rPr>
              <a:t>What influences Innovation?</a:t>
            </a:r>
          </a:p>
          <a:p>
            <a:pPr marL="285750" indent="-285750">
              <a:buFont typeface="Arial" charset="0"/>
              <a:buChar char="•"/>
            </a:pPr>
            <a:r>
              <a:rPr lang="en-US" sz="2400" dirty="0">
                <a:solidFill>
                  <a:schemeClr val="tx2"/>
                </a:solidFill>
              </a:rPr>
              <a:t>What can we learn from historic examples?</a:t>
            </a:r>
          </a:p>
          <a:p>
            <a:pPr marL="285750" indent="-285750">
              <a:buFont typeface="Arial" charset="0"/>
              <a:buChar char="•"/>
            </a:pPr>
            <a:r>
              <a:rPr lang="en-US" sz="2400" dirty="0">
                <a:solidFill>
                  <a:schemeClr val="tx2"/>
                </a:solidFill>
              </a:rPr>
              <a:t>What form or look does innovation take?</a:t>
            </a:r>
          </a:p>
          <a:p>
            <a:endParaRPr lang="en-US" sz="2400" dirty="0">
              <a:solidFill>
                <a:schemeClr val="tx2"/>
              </a:solidFill>
            </a:endParaRPr>
          </a:p>
        </p:txBody>
      </p:sp>
    </p:spTree>
    <p:extLst>
      <p:ext uri="{BB962C8B-B14F-4D97-AF65-F5344CB8AC3E}">
        <p14:creationId xmlns:p14="http://schemas.microsoft.com/office/powerpoint/2010/main" val="356445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472" y="287666"/>
            <a:ext cx="6433788" cy="6358868"/>
          </a:xfrm>
          <a:prstGeom prst="rect">
            <a:avLst/>
          </a:prstGeom>
          <a:effectLst>
            <a:innerShdw blurRad="114300">
              <a:prstClr val="black"/>
            </a:innerShdw>
          </a:effectLst>
        </p:spPr>
      </p:pic>
      <p:sp>
        <p:nvSpPr>
          <p:cNvPr id="5" name="TextBox 4"/>
          <p:cNvSpPr txBox="1"/>
          <p:nvPr/>
        </p:nvSpPr>
        <p:spPr>
          <a:xfrm>
            <a:off x="658907" y="3467100"/>
            <a:ext cx="1761565" cy="2862322"/>
          </a:xfrm>
          <a:prstGeom prst="rect">
            <a:avLst/>
          </a:prstGeom>
          <a:noFill/>
        </p:spPr>
        <p:txBody>
          <a:bodyPr wrap="square" rtlCol="0">
            <a:spAutoFit/>
          </a:bodyPr>
          <a:lstStyle/>
          <a:p>
            <a:r>
              <a:rPr lang="en-US" sz="1200" dirty="0">
                <a:solidFill>
                  <a:schemeClr val="bg1"/>
                </a:solidFill>
              </a:rPr>
              <a:t>John Walsh</a:t>
            </a:r>
          </a:p>
          <a:p>
            <a:r>
              <a:rPr lang="en-US" sz="1200" dirty="0">
                <a:solidFill>
                  <a:schemeClr val="bg1"/>
                </a:solidFill>
              </a:rPr>
              <a:t>independent</a:t>
            </a:r>
          </a:p>
          <a:p>
            <a:r>
              <a:rPr lang="en-US" sz="1200" dirty="0">
                <a:solidFill>
                  <a:schemeClr val="bg1"/>
                </a:solidFill>
              </a:rPr>
              <a:t>2017</a:t>
            </a:r>
          </a:p>
          <a:p>
            <a:endParaRPr lang="en-US" sz="1200" dirty="0">
              <a:solidFill>
                <a:schemeClr val="bg1"/>
              </a:solidFill>
            </a:endParaRPr>
          </a:p>
          <a:p>
            <a:r>
              <a:rPr lang="en-US" sz="1200" dirty="0">
                <a:solidFill>
                  <a:schemeClr val="bg1"/>
                </a:solidFill>
              </a:rPr>
              <a:t>John </a:t>
            </a:r>
            <a:r>
              <a:rPr lang="en-US" sz="1200" dirty="0" err="1">
                <a:solidFill>
                  <a:schemeClr val="bg1"/>
                </a:solidFill>
              </a:rPr>
              <a:t>Naisbitt</a:t>
            </a:r>
            <a:endParaRPr lang="en-US" sz="1200" dirty="0">
              <a:solidFill>
                <a:schemeClr val="bg1"/>
              </a:solidFill>
            </a:endParaRPr>
          </a:p>
          <a:p>
            <a:r>
              <a:rPr lang="en-US" sz="1200" dirty="0">
                <a:solidFill>
                  <a:schemeClr val="bg1"/>
                </a:solidFill>
              </a:rPr>
              <a:t>High Tech/High Touch</a:t>
            </a:r>
          </a:p>
          <a:p>
            <a:r>
              <a:rPr lang="en-US" sz="1200" dirty="0">
                <a:solidFill>
                  <a:schemeClr val="bg1"/>
                </a:solidFill>
              </a:rPr>
              <a:t>1999</a:t>
            </a:r>
          </a:p>
          <a:p>
            <a:endParaRPr lang="en-US" sz="1200" dirty="0">
              <a:solidFill>
                <a:schemeClr val="bg1"/>
              </a:solidFill>
            </a:endParaRPr>
          </a:p>
          <a:p>
            <a:r>
              <a:rPr lang="en-US" sz="1200" dirty="0">
                <a:solidFill>
                  <a:schemeClr val="bg1"/>
                </a:solidFill>
              </a:rPr>
              <a:t>Dan Lyons</a:t>
            </a:r>
          </a:p>
          <a:p>
            <a:r>
              <a:rPr lang="en-US" sz="1200" dirty="0" err="1">
                <a:solidFill>
                  <a:schemeClr val="bg1"/>
                </a:solidFill>
              </a:rPr>
              <a:t>Hubspot</a:t>
            </a:r>
            <a:endParaRPr lang="en-US" sz="1200" dirty="0">
              <a:solidFill>
                <a:schemeClr val="bg1"/>
              </a:solidFill>
            </a:endParaRPr>
          </a:p>
          <a:p>
            <a:r>
              <a:rPr lang="en-US" sz="1200" dirty="0">
                <a:solidFill>
                  <a:schemeClr val="bg1"/>
                </a:solidFill>
              </a:rPr>
              <a:t>2013</a:t>
            </a:r>
          </a:p>
          <a:p>
            <a:endParaRPr lang="en-US" sz="1200" dirty="0">
              <a:solidFill>
                <a:schemeClr val="bg1"/>
              </a:solidFill>
            </a:endParaRPr>
          </a:p>
          <a:p>
            <a:r>
              <a:rPr lang="en-US" sz="1200" dirty="0" err="1">
                <a:solidFill>
                  <a:schemeClr val="bg1"/>
                </a:solidFill>
              </a:rPr>
              <a:t>RetroTech</a:t>
            </a:r>
            <a:endParaRPr lang="en-US" sz="1200" dirty="0">
              <a:solidFill>
                <a:schemeClr val="bg1"/>
              </a:solidFill>
            </a:endParaRPr>
          </a:p>
          <a:p>
            <a:r>
              <a:rPr lang="en-US" sz="1200" dirty="0">
                <a:solidFill>
                  <a:schemeClr val="bg1"/>
                </a:solidFill>
              </a:rPr>
              <a:t>Georgia Tech</a:t>
            </a:r>
          </a:p>
          <a:p>
            <a:r>
              <a:rPr lang="en-US" sz="1200" dirty="0">
                <a:solidFill>
                  <a:schemeClr val="bg1"/>
                </a:solidFill>
              </a:rPr>
              <a:t>2017</a:t>
            </a:r>
          </a:p>
        </p:txBody>
      </p:sp>
    </p:spTree>
    <p:extLst>
      <p:ext uri="{BB962C8B-B14F-4D97-AF65-F5344CB8AC3E}">
        <p14:creationId xmlns:p14="http://schemas.microsoft.com/office/powerpoint/2010/main" val="209064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603122" y="5898026"/>
            <a:ext cx="5937755" cy="3101983"/>
          </a:xfrm>
        </p:spPr>
        <p:txBody>
          <a:bodyPr/>
          <a:lstStyle/>
          <a:p>
            <a:pPr marL="0" lvl="0" indent="0" algn="ctr">
              <a:spcBef>
                <a:spcPts val="0"/>
              </a:spcBef>
              <a:buClrTx/>
              <a:buNone/>
            </a:pPr>
            <a:r>
              <a:rPr lang="en-US" b="1" spc="300" dirty="0">
                <a:solidFill>
                  <a:schemeClr val="bg2"/>
                </a:solidFill>
                <a:latin typeface="Kabel Book" charset="0"/>
                <a:ea typeface="Kabel Book" charset="0"/>
                <a:cs typeface="Kabel Book" charset="0"/>
              </a:rPr>
              <a:t>CBS “eye”  </a:t>
            </a:r>
            <a:br>
              <a:rPr lang="en-US" dirty="0">
                <a:solidFill>
                  <a:schemeClr val="bg2"/>
                </a:solidFill>
                <a:latin typeface="Kabel Book" charset="0"/>
                <a:ea typeface="Kabel Book" charset="0"/>
                <a:cs typeface="Kabel Book" charset="0"/>
              </a:rPr>
            </a:br>
            <a:r>
              <a:rPr lang="en-US" dirty="0">
                <a:solidFill>
                  <a:schemeClr val="bg2"/>
                </a:solidFill>
                <a:latin typeface="Kabel Book" charset="0"/>
                <a:ea typeface="Kabel Book" charset="0"/>
                <a:cs typeface="Kabel Book" charset="0"/>
              </a:rPr>
              <a:t> The surrealistic, all seeing  logo designed by William Golden, </a:t>
            </a:r>
          </a:p>
          <a:p>
            <a:pPr marL="0" lvl="0" indent="0" algn="ctr">
              <a:spcBef>
                <a:spcPts val="0"/>
              </a:spcBef>
              <a:buClrTx/>
              <a:buNone/>
            </a:pPr>
            <a:r>
              <a:rPr lang="en-US" dirty="0">
                <a:solidFill>
                  <a:schemeClr val="bg2"/>
                </a:solidFill>
                <a:latin typeface="Kabel Book" charset="0"/>
                <a:ea typeface="Kabel Book" charset="0"/>
                <a:cs typeface="Kabel Book" charset="0"/>
              </a:rPr>
              <a:t>first introduced on October 20, 1951.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1" y="443128"/>
            <a:ext cx="8515350" cy="5768818"/>
          </a:xfrm>
          <a:prstGeom prst="rect">
            <a:avLst/>
          </a:prstGeom>
          <a:effectLst>
            <a:outerShdw blurRad="190500" dist="165100" dir="18900000" algn="bl" rotWithShape="0">
              <a:prstClr val="black">
                <a:alpha val="40000"/>
              </a:prstClr>
            </a:outerShdw>
          </a:effectLst>
        </p:spPr>
      </p:pic>
      <p:sp>
        <p:nvSpPr>
          <p:cNvPr id="5" name="TextBox 4"/>
          <p:cNvSpPr txBox="1"/>
          <p:nvPr/>
        </p:nvSpPr>
        <p:spPr>
          <a:xfrm>
            <a:off x="271384" y="420295"/>
            <a:ext cx="2783541" cy="830997"/>
          </a:xfrm>
          <a:prstGeom prst="rect">
            <a:avLst/>
          </a:prstGeom>
          <a:noFill/>
        </p:spPr>
        <p:txBody>
          <a:bodyPr wrap="square" rtlCol="0">
            <a:spAutoFit/>
          </a:bodyPr>
          <a:lstStyle/>
          <a:p>
            <a:r>
              <a:rPr lang="en-US" sz="2400" spc="300" dirty="0">
                <a:solidFill>
                  <a:schemeClr val="bg1"/>
                </a:solidFill>
              </a:rPr>
              <a:t>Corporate Identity</a:t>
            </a:r>
          </a:p>
        </p:txBody>
      </p:sp>
    </p:spTree>
    <p:extLst>
      <p:ext uri="{BB962C8B-B14F-4D97-AF65-F5344CB8AC3E}">
        <p14:creationId xmlns:p14="http://schemas.microsoft.com/office/powerpoint/2010/main" val="27395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741028" y="183720"/>
            <a:ext cx="4214813" cy="1492693"/>
          </a:xfrm>
        </p:spPr>
        <p:txBody>
          <a:bodyPr>
            <a:noAutofit/>
          </a:bodyPr>
          <a:lstStyle/>
          <a:p>
            <a:pPr marL="0" lvl="0" indent="0">
              <a:spcBef>
                <a:spcPts val="0"/>
              </a:spcBef>
              <a:buClrTx/>
              <a:buNone/>
            </a:pPr>
            <a:r>
              <a:rPr lang="en-US" b="1" spc="300" dirty="0">
                <a:solidFill>
                  <a:schemeClr val="bg2"/>
                </a:solidFill>
                <a:latin typeface="Kabel Book" charset="0"/>
                <a:ea typeface="Kabel Book" charset="0"/>
                <a:cs typeface="Kabel Book" charset="0"/>
              </a:rPr>
              <a:t>David Carson</a:t>
            </a:r>
          </a:p>
          <a:p>
            <a:pPr marL="0" lvl="0" indent="0">
              <a:spcBef>
                <a:spcPts val="0"/>
              </a:spcBef>
              <a:buClrTx/>
              <a:buNone/>
            </a:pPr>
            <a:r>
              <a:rPr lang="en-US" dirty="0">
                <a:solidFill>
                  <a:schemeClr val="bg2"/>
                </a:solidFill>
                <a:latin typeface="Kabel Book" charset="0"/>
                <a:ea typeface="Kabel Book" charset="0"/>
                <a:cs typeface="Kabel Book" charset="0"/>
              </a:rPr>
              <a:t>best known for his innovative magazine design, and use of experimental so-called “grunge typography” of the 1980”s and early ’90’s.</a:t>
            </a:r>
            <a:endParaRPr lang="en-US" spc="300" dirty="0">
              <a:solidFill>
                <a:schemeClr val="bg2"/>
              </a:solidFill>
              <a:latin typeface="Kabel Book" charset="0"/>
              <a:ea typeface="Kabel Book" charset="0"/>
              <a:cs typeface="Kabel Book" charset="0"/>
            </a:endParaRPr>
          </a:p>
        </p:txBody>
      </p:sp>
      <p:sp>
        <p:nvSpPr>
          <p:cNvPr id="3" name="TextBox 2"/>
          <p:cNvSpPr txBox="1"/>
          <p:nvPr/>
        </p:nvSpPr>
        <p:spPr>
          <a:xfrm>
            <a:off x="1283402" y="461617"/>
            <a:ext cx="2422458" cy="369332"/>
          </a:xfrm>
          <a:prstGeom prst="rect">
            <a:avLst/>
          </a:prstGeom>
          <a:noFill/>
        </p:spPr>
        <p:txBody>
          <a:bodyPr wrap="none" rtlCol="0">
            <a:spAutoFit/>
          </a:bodyPr>
          <a:lstStyle/>
          <a:p>
            <a:r>
              <a:rPr lang="en-US" b="1" spc="300" dirty="0">
                <a:solidFill>
                  <a:schemeClr val="accent5"/>
                </a:solidFill>
              </a:rPr>
              <a:t>“Print is Dead”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12" y="1414232"/>
            <a:ext cx="8258176" cy="5343526"/>
          </a:xfrm>
          <a:prstGeom prst="rect">
            <a:avLst/>
          </a:prstGeom>
          <a:effectLst>
            <a:outerShdw blurRad="50800" dist="762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96" y="1241602"/>
            <a:ext cx="7782148" cy="51103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738" y="5212896"/>
            <a:ext cx="2800350" cy="1762125"/>
          </a:xfrm>
          <a:prstGeom prst="rect">
            <a:avLst/>
          </a:prstGeom>
        </p:spPr>
      </p:pic>
      <p:sp>
        <p:nvSpPr>
          <p:cNvPr id="9" name="TextBox 8"/>
          <p:cNvSpPr txBox="1"/>
          <p:nvPr/>
        </p:nvSpPr>
        <p:spPr>
          <a:xfrm>
            <a:off x="271384" y="420295"/>
            <a:ext cx="2783541" cy="830997"/>
          </a:xfrm>
          <a:prstGeom prst="rect">
            <a:avLst/>
          </a:prstGeom>
          <a:noFill/>
        </p:spPr>
        <p:txBody>
          <a:bodyPr wrap="square" rtlCol="0">
            <a:spAutoFit/>
          </a:bodyPr>
          <a:lstStyle/>
          <a:p>
            <a:r>
              <a:rPr lang="en-US" sz="2400" spc="300" dirty="0">
                <a:solidFill>
                  <a:schemeClr val="bg1"/>
                </a:solidFill>
              </a:rPr>
              <a:t>Print Communication</a:t>
            </a:r>
          </a:p>
        </p:txBody>
      </p:sp>
      <p:sp>
        <p:nvSpPr>
          <p:cNvPr id="10" name="Content Placeholder 3"/>
          <p:cNvSpPr txBox="1">
            <a:spLocks/>
          </p:cNvSpPr>
          <p:nvPr/>
        </p:nvSpPr>
        <p:spPr>
          <a:xfrm>
            <a:off x="4741028" y="223521"/>
            <a:ext cx="5937755" cy="9715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buClrTx/>
              <a:buFont typeface="Arial" panose="020B0604020202020204" pitchFamily="34" charset="0"/>
              <a:buNone/>
            </a:pPr>
            <a:r>
              <a:rPr lang="en-US" b="1" spc="300" dirty="0">
                <a:solidFill>
                  <a:schemeClr val="bg2"/>
                </a:solidFill>
                <a:latin typeface="Kabel Book" charset="0"/>
                <a:ea typeface="Kabel Book" charset="0"/>
                <a:cs typeface="Kabel Book" charset="0"/>
              </a:rPr>
              <a:t>Johannes Gutenberg</a:t>
            </a:r>
          </a:p>
          <a:p>
            <a:pPr marL="0" indent="0">
              <a:spcBef>
                <a:spcPts val="0"/>
              </a:spcBef>
              <a:buClrTx/>
              <a:buFont typeface="Arial" panose="020B0604020202020204" pitchFamily="34" charset="0"/>
              <a:buNone/>
            </a:pPr>
            <a:r>
              <a:rPr lang="en-US" dirty="0">
                <a:solidFill>
                  <a:schemeClr val="bg2"/>
                </a:solidFill>
                <a:latin typeface="Kabel Book" charset="0"/>
                <a:ea typeface="Kabel Book" charset="0"/>
                <a:cs typeface="Kabel Book" charset="0"/>
              </a:rPr>
              <a:t>Gutenberg Bible</a:t>
            </a:r>
          </a:p>
          <a:p>
            <a:pPr marL="0" indent="0">
              <a:spcBef>
                <a:spcPts val="0"/>
              </a:spcBef>
              <a:buClrTx/>
              <a:buFont typeface="Arial" panose="020B0604020202020204" pitchFamily="34" charset="0"/>
              <a:buNone/>
            </a:pPr>
            <a:r>
              <a:rPr lang="en-US" dirty="0">
                <a:solidFill>
                  <a:schemeClr val="bg2"/>
                </a:solidFill>
                <a:latin typeface="Kabel Book" charset="0"/>
                <a:ea typeface="Kabel Book" charset="0"/>
                <a:cs typeface="Kabel Book" charset="0"/>
              </a:rPr>
              <a:t>Incunabula 1450</a:t>
            </a:r>
            <a:br>
              <a:rPr lang="en-US" dirty="0">
                <a:solidFill>
                  <a:schemeClr val="bg2"/>
                </a:solidFill>
                <a:latin typeface="Kabel Book" charset="0"/>
                <a:ea typeface="Kabel Book" charset="0"/>
                <a:cs typeface="Kabel Book" charset="0"/>
              </a:rPr>
            </a:br>
            <a:endParaRPr lang="en-US" dirty="0">
              <a:solidFill>
                <a:schemeClr val="bg2"/>
              </a:solidFill>
              <a:latin typeface="Kabel Book" charset="0"/>
              <a:ea typeface="Kabel Book" charset="0"/>
              <a:cs typeface="Kabel Book" charset="0"/>
            </a:endParaRPr>
          </a:p>
        </p:txBody>
      </p:sp>
    </p:spTree>
    <p:extLst>
      <p:ext uri="{BB962C8B-B14F-4D97-AF65-F5344CB8AC3E}">
        <p14:creationId xmlns:p14="http://schemas.microsoft.com/office/powerpoint/2010/main" val="43475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dissolve">
                                      <p:cBhvr>
                                        <p:cTn id="18" dur="500"/>
                                        <p:tgtEl>
                                          <p:spTgt spid="4">
                                            <p:txEl>
                                              <p:pRg st="1" end="1"/>
                                            </p:txEl>
                                          </p:spTgt>
                                        </p:tgtEl>
                                      </p:cBhvr>
                                    </p:animEffect>
                                  </p:childTnLst>
                                </p:cTn>
                              </p:par>
                              <p:par>
                                <p:cTn id="19" presetID="9" presetClass="exit" presetSubtype="0" fill="hold" nodeType="withEffect">
                                  <p:stCondLst>
                                    <p:cond delay="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010" y="238377"/>
            <a:ext cx="6543674" cy="6457446"/>
          </a:xfrm>
          <a:ln>
            <a:noFill/>
          </a:ln>
          <a:effectLst>
            <a:innerShdw blurRad="114300">
              <a:prstClr val="black"/>
            </a:innerShdw>
          </a:effectLst>
          <a:scene3d>
            <a:camera prst="orthographicFront">
              <a:rot lat="0" lon="0" rev="0"/>
            </a:camera>
            <a:lightRig rig="brightRoom" dir="t">
              <a:rot lat="0" lon="0" rev="600000"/>
            </a:lightRig>
          </a:scene3d>
          <a:sp3d prstMaterial="metal">
            <a:bevelT w="38100" h="57150" prst="coolSlant"/>
          </a:sp3d>
        </p:spPr>
      </p:pic>
      <p:sp>
        <p:nvSpPr>
          <p:cNvPr id="3" name="TextBox 2"/>
          <p:cNvSpPr txBox="1"/>
          <p:nvPr/>
        </p:nvSpPr>
        <p:spPr>
          <a:xfrm>
            <a:off x="457200" y="4108231"/>
            <a:ext cx="1343026" cy="2308324"/>
          </a:xfrm>
          <a:prstGeom prst="rect">
            <a:avLst/>
          </a:prstGeom>
          <a:noFill/>
        </p:spPr>
        <p:txBody>
          <a:bodyPr wrap="square" rtlCol="0">
            <a:spAutoFit/>
          </a:bodyPr>
          <a:lstStyle/>
          <a:p>
            <a:r>
              <a:rPr lang="en-US" sz="1200" dirty="0">
                <a:solidFill>
                  <a:schemeClr val="bg1"/>
                </a:solidFill>
                <a:latin typeface="Kabel Book" charset="0"/>
                <a:ea typeface="Kabel Book" charset="0"/>
                <a:cs typeface="Kabel Book" charset="0"/>
              </a:rPr>
              <a:t>Tony Rogers</a:t>
            </a:r>
          </a:p>
          <a:p>
            <a:r>
              <a:rPr lang="en-US" sz="1200" dirty="0" err="1">
                <a:solidFill>
                  <a:schemeClr val="bg1"/>
                </a:solidFill>
                <a:latin typeface="Kabel Book" charset="0"/>
                <a:ea typeface="Kabel Book" charset="0"/>
                <a:cs typeface="Kabel Book" charset="0"/>
              </a:rPr>
              <a:t>AboutNews</a:t>
            </a:r>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2017</a:t>
            </a:r>
          </a:p>
          <a:p>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Michael </a:t>
            </a:r>
            <a:r>
              <a:rPr lang="en-US" sz="1200" dirty="0" err="1">
                <a:solidFill>
                  <a:schemeClr val="bg1"/>
                </a:solidFill>
                <a:latin typeface="Kabel Book" charset="0"/>
                <a:ea typeface="Kabel Book" charset="0"/>
                <a:cs typeface="Kabel Book" charset="0"/>
              </a:rPr>
              <a:t>Pietsch</a:t>
            </a:r>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Wall Street journal</a:t>
            </a:r>
          </a:p>
          <a:p>
            <a:r>
              <a:rPr lang="en-US" sz="1200" dirty="0">
                <a:solidFill>
                  <a:schemeClr val="bg1"/>
                </a:solidFill>
                <a:latin typeface="Kabel Book" charset="0"/>
                <a:ea typeface="Kabel Book" charset="0"/>
                <a:cs typeface="Kabel Book" charset="0"/>
              </a:rPr>
              <a:t>2017</a:t>
            </a:r>
          </a:p>
          <a:p>
            <a:endParaRPr lang="en-US" sz="1200" dirty="0">
              <a:solidFill>
                <a:schemeClr val="bg1"/>
              </a:solidFill>
              <a:latin typeface="Kabel Book" charset="0"/>
              <a:ea typeface="Kabel Book" charset="0"/>
              <a:cs typeface="Kabel Book" charset="0"/>
            </a:endParaRPr>
          </a:p>
          <a:p>
            <a:r>
              <a:rPr lang="de-DE" sz="1200" dirty="0">
                <a:solidFill>
                  <a:schemeClr val="bg1"/>
                </a:solidFill>
                <a:latin typeface="Kabel Book" charset="0"/>
                <a:ea typeface="Kabel Book" charset="0"/>
                <a:cs typeface="Kabel Book" charset="0"/>
              </a:rPr>
              <a:t>Calvin Reid | </a:t>
            </a:r>
          </a:p>
          <a:p>
            <a:r>
              <a:rPr lang="de-DE" sz="1200" dirty="0">
                <a:solidFill>
                  <a:schemeClr val="bg1"/>
                </a:solidFill>
                <a:latin typeface="Kabel Book" charset="0"/>
                <a:ea typeface="Kabel Book" charset="0"/>
                <a:cs typeface="Kabel Book" charset="0"/>
              </a:rPr>
              <a:t>PW Publishing </a:t>
            </a:r>
          </a:p>
          <a:p>
            <a:r>
              <a:rPr lang="de-DE" sz="1200" dirty="0">
                <a:solidFill>
                  <a:schemeClr val="bg1"/>
                </a:solidFill>
                <a:latin typeface="Kabel Book" charset="0"/>
                <a:ea typeface="Kabel Book" charset="0"/>
                <a:cs typeface="Kabel Book" charset="0"/>
              </a:rPr>
              <a:t>2017</a:t>
            </a:r>
          </a:p>
          <a:p>
            <a:endParaRPr lang="en-US" sz="1200" dirty="0">
              <a:solidFill>
                <a:schemeClr val="bg1"/>
              </a:solidFill>
              <a:latin typeface="Kabel Book" charset="0"/>
              <a:ea typeface="Kabel Book" charset="0"/>
              <a:cs typeface="Kabel Book" charset="0"/>
            </a:endParaRPr>
          </a:p>
        </p:txBody>
      </p:sp>
    </p:spTree>
    <p:extLst>
      <p:ext uri="{BB962C8B-B14F-4D97-AF65-F5344CB8AC3E}">
        <p14:creationId xmlns:p14="http://schemas.microsoft.com/office/powerpoint/2010/main" val="12209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774556" y="904338"/>
            <a:ext cx="4572000" cy="1492693"/>
          </a:xfrm>
        </p:spPr>
        <p:txBody>
          <a:bodyPr>
            <a:noAutofit/>
          </a:bodyPr>
          <a:lstStyle/>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Express</a:t>
            </a:r>
            <a:r>
              <a:rPr lang="en-US" sz="2400" b="1" spc="300" baseline="30000" dirty="0">
                <a:solidFill>
                  <a:schemeClr val="bg2"/>
                </a:solidFill>
                <a:latin typeface="Kabel Book" charset="0"/>
                <a:ea typeface="Kabel Book" charset="0"/>
                <a:cs typeface="Kabel Book" charset="0"/>
              </a:rPr>
              <a:t> the Essence</a:t>
            </a:r>
          </a:p>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Build </a:t>
            </a:r>
            <a:r>
              <a:rPr lang="en-US" sz="2400" b="1" spc="300" baseline="30000" dirty="0">
                <a:solidFill>
                  <a:schemeClr val="bg2"/>
                </a:solidFill>
                <a:latin typeface="Kabel Book" charset="0"/>
                <a:ea typeface="Kabel Book" charset="0"/>
                <a:cs typeface="Kabel Book" charset="0"/>
              </a:rPr>
              <a:t>Emotional Impact</a:t>
            </a:r>
          </a:p>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Deliver</a:t>
            </a:r>
            <a:r>
              <a:rPr lang="en-US" sz="2400" b="1" spc="300" baseline="30000" dirty="0">
                <a:solidFill>
                  <a:schemeClr val="bg2"/>
                </a:solidFill>
                <a:latin typeface="Kabel Book" charset="0"/>
                <a:ea typeface="Kabel Book" charset="0"/>
                <a:cs typeface="Kabel Book" charset="0"/>
              </a:rPr>
              <a:t> the Gift of Delight</a:t>
            </a:r>
          </a:p>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Compel</a:t>
            </a:r>
            <a:r>
              <a:rPr lang="en-US" sz="2400" b="1" spc="300" baseline="30000" dirty="0">
                <a:solidFill>
                  <a:schemeClr val="bg2"/>
                </a:solidFill>
                <a:latin typeface="Kabel Book" charset="0"/>
                <a:ea typeface="Kabel Book" charset="0"/>
                <a:cs typeface="Kabel Book" charset="0"/>
              </a:rPr>
              <a:t> People to Think</a:t>
            </a:r>
          </a:p>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Inspire</a:t>
            </a:r>
            <a:r>
              <a:rPr lang="en-US" sz="2400" b="1" spc="300" baseline="30000" dirty="0">
                <a:solidFill>
                  <a:schemeClr val="bg2"/>
                </a:solidFill>
                <a:latin typeface="Kabel Book" charset="0"/>
                <a:ea typeface="Kabel Book" charset="0"/>
                <a:cs typeface="Kabel Book" charset="0"/>
              </a:rPr>
              <a:t> People to Act</a:t>
            </a:r>
          </a:p>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Create</a:t>
            </a:r>
            <a:r>
              <a:rPr lang="en-US" sz="2400" b="1" spc="300" baseline="30000" dirty="0">
                <a:solidFill>
                  <a:schemeClr val="bg2"/>
                </a:solidFill>
                <a:latin typeface="Kabel Book" charset="0"/>
                <a:ea typeface="Kabel Book" charset="0"/>
                <a:cs typeface="Kabel Book" charset="0"/>
              </a:rPr>
              <a:t> a Moment of Impact</a:t>
            </a:r>
          </a:p>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Tell</a:t>
            </a:r>
            <a:r>
              <a:rPr lang="en-US" sz="2400" b="1" spc="300" baseline="30000" dirty="0">
                <a:solidFill>
                  <a:schemeClr val="bg2"/>
                </a:solidFill>
                <a:latin typeface="Kabel Book" charset="0"/>
                <a:ea typeface="Kabel Book" charset="0"/>
                <a:cs typeface="Kabel Book" charset="0"/>
              </a:rPr>
              <a:t> a Story That is</a:t>
            </a:r>
            <a:r>
              <a:rPr lang="en-US" sz="2400" b="1" spc="300" dirty="0">
                <a:solidFill>
                  <a:schemeClr val="bg2"/>
                </a:solidFill>
                <a:latin typeface="Kabel Book" charset="0"/>
                <a:ea typeface="Kabel Book" charset="0"/>
                <a:cs typeface="Kabel Book" charset="0"/>
              </a:rPr>
              <a:t> </a:t>
            </a:r>
            <a:r>
              <a:rPr lang="en-US" sz="2400" b="1" spc="300" baseline="30000" dirty="0">
                <a:solidFill>
                  <a:schemeClr val="bg2"/>
                </a:solidFill>
                <a:latin typeface="Kabel Book" charset="0"/>
                <a:ea typeface="Kabel Book" charset="0"/>
                <a:cs typeface="Kabel Book" charset="0"/>
              </a:rPr>
              <a:t>Compelling</a:t>
            </a:r>
            <a:endParaRPr lang="en-US" sz="2400" spc="300" baseline="30000" dirty="0">
              <a:solidFill>
                <a:schemeClr val="bg2"/>
              </a:solidFill>
              <a:latin typeface="Kabel Book" charset="0"/>
              <a:ea typeface="Kabel Book" charset="0"/>
              <a:cs typeface="Kabel Book" charset="0"/>
            </a:endParaRPr>
          </a:p>
          <a:p>
            <a:pPr marL="0" indent="0">
              <a:lnSpc>
                <a:spcPct val="150000"/>
              </a:lnSpc>
              <a:buClr>
                <a:schemeClr val="bg1"/>
              </a:buClr>
              <a:buNone/>
            </a:pPr>
            <a:r>
              <a:rPr lang="en-US" sz="2400" b="1" spc="300" baseline="30000" dirty="0">
                <a:solidFill>
                  <a:schemeClr val="bg2"/>
                </a:solidFill>
                <a:latin typeface="Kabel Black" charset="0"/>
                <a:ea typeface="Kabel Black" charset="0"/>
                <a:cs typeface="Kabel Black" charset="0"/>
              </a:rPr>
              <a:t>•	Begin </a:t>
            </a:r>
            <a:r>
              <a:rPr lang="en-US" sz="2400" b="1" spc="300" baseline="30000" dirty="0">
                <a:solidFill>
                  <a:schemeClr val="bg2"/>
                </a:solidFill>
                <a:latin typeface="Kabel Book" charset="0"/>
                <a:ea typeface="Kabel Book" charset="0"/>
                <a:cs typeface="Kabel Book" charset="0"/>
              </a:rPr>
              <a:t>the Conversation</a:t>
            </a:r>
          </a:p>
        </p:txBody>
      </p:sp>
      <p:sp>
        <p:nvSpPr>
          <p:cNvPr id="5" name="TextBox 4"/>
          <p:cNvSpPr txBox="1"/>
          <p:nvPr/>
        </p:nvSpPr>
        <p:spPr>
          <a:xfrm>
            <a:off x="510830" y="2307585"/>
            <a:ext cx="3413760" cy="461665"/>
          </a:xfrm>
          <a:prstGeom prst="rect">
            <a:avLst/>
          </a:prstGeom>
          <a:noFill/>
        </p:spPr>
        <p:txBody>
          <a:bodyPr wrap="square" rtlCol="0">
            <a:spAutoFit/>
          </a:bodyPr>
          <a:lstStyle/>
          <a:p>
            <a:r>
              <a:rPr lang="en-US" sz="2400" b="1" spc="300" dirty="0">
                <a:solidFill>
                  <a:schemeClr val="accent5"/>
                </a:solidFill>
                <a:latin typeface="Kabel Heavy" charset="0"/>
                <a:ea typeface="Kabel Heavy" charset="0"/>
                <a:cs typeface="Kabel Heavy" charset="0"/>
              </a:rPr>
              <a:t>Universal Design Brief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79" y="3083595"/>
            <a:ext cx="6718977" cy="3774405"/>
          </a:xfrm>
          <a:prstGeom prst="rect">
            <a:avLst/>
          </a:prstGeom>
        </p:spPr>
      </p:pic>
      <p:sp>
        <p:nvSpPr>
          <p:cNvPr id="3" name="TextBox 2"/>
          <p:cNvSpPr txBox="1"/>
          <p:nvPr/>
        </p:nvSpPr>
        <p:spPr>
          <a:xfrm>
            <a:off x="510830" y="2572480"/>
            <a:ext cx="2743200" cy="707886"/>
          </a:xfrm>
          <a:prstGeom prst="rect">
            <a:avLst/>
          </a:prstGeom>
          <a:noFill/>
        </p:spPr>
        <p:txBody>
          <a:bodyPr wrap="square" rtlCol="0">
            <a:spAutoFit/>
          </a:bodyPr>
          <a:lstStyle/>
          <a:p>
            <a:r>
              <a:rPr lang="en-US" sz="4000" b="1" dirty="0"/>
              <a:t>MADMEN</a:t>
            </a:r>
          </a:p>
        </p:txBody>
      </p:sp>
      <p:sp>
        <p:nvSpPr>
          <p:cNvPr id="6" name="TextBox 5"/>
          <p:cNvSpPr txBox="1"/>
          <p:nvPr/>
        </p:nvSpPr>
        <p:spPr>
          <a:xfrm>
            <a:off x="2716966" y="2707262"/>
            <a:ext cx="1833429" cy="769441"/>
          </a:xfrm>
          <a:prstGeom prst="rect">
            <a:avLst/>
          </a:prstGeom>
          <a:noFill/>
        </p:spPr>
        <p:txBody>
          <a:bodyPr wrap="square" rtlCol="0">
            <a:spAutoFit/>
          </a:bodyPr>
          <a:lstStyle/>
          <a:p>
            <a:r>
              <a:rPr lang="en-US" sz="4400" b="1" spc="300" dirty="0">
                <a:solidFill>
                  <a:schemeClr val="bg2"/>
                </a:solidFill>
                <a:latin typeface="Kabel Book" charset="0"/>
                <a:ea typeface="Kabel Book" charset="0"/>
                <a:cs typeface="Kabel Book" charset="0"/>
              </a:rPr>
              <a:t>NOT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78" y="2992973"/>
            <a:ext cx="4876800" cy="3889248"/>
          </a:xfrm>
          <a:prstGeom prst="rect">
            <a:avLst/>
          </a:prstGeom>
        </p:spPr>
      </p:pic>
    </p:spTree>
    <p:extLst>
      <p:ext uri="{BB962C8B-B14F-4D97-AF65-F5344CB8AC3E}">
        <p14:creationId xmlns:p14="http://schemas.microsoft.com/office/powerpoint/2010/main" val="37055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dissolve">
                                      <p:cBhvr>
                                        <p:cTn id="14" dur="500"/>
                                        <p:tgtEl>
                                          <p:spTgt spid="4">
                                            <p:txEl>
                                              <p:pRg st="0" end="0"/>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dissolve">
                                      <p:cBhvr>
                                        <p:cTn id="23" dur="500"/>
                                        <p:tgtEl>
                                          <p:spTgt spid="4">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dissolve">
                                      <p:cBhvr>
                                        <p:cTn id="26" dur="500"/>
                                        <p:tgtEl>
                                          <p:spTgt spid="4">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dissolve">
                                      <p:cBhvr>
                                        <p:cTn id="29" dur="500"/>
                                        <p:tgtEl>
                                          <p:spTgt spid="4">
                                            <p:txEl>
                                              <p:pRg st="5" end="5"/>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dissolve">
                                      <p:cBhvr>
                                        <p:cTn id="32" dur="500"/>
                                        <p:tgtEl>
                                          <p:spTgt spid="4">
                                            <p:txEl>
                                              <p:pRg st="6" end="6"/>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dissolve">
                                      <p:cBhvr>
                                        <p:cTn id="35" dur="500"/>
                                        <p:tgtEl>
                                          <p:spTgt spid="4">
                                            <p:txEl>
                                              <p:pRg st="7" end="7"/>
                                            </p:txEl>
                                          </p:spTgt>
                                        </p:tgtEl>
                                      </p:cBhvr>
                                    </p:animEffect>
                                  </p:childTnLst>
                                </p:cTn>
                              </p:par>
                              <p:par>
                                <p:cTn id="36" presetID="9" presetClass="exit" presetSubtype="0" fill="hold" grpId="0" nodeType="withEffect">
                                  <p:stCondLst>
                                    <p:cond delay="0"/>
                                  </p:stCondLst>
                                  <p:childTnLst>
                                    <p:animEffect transition="out" filter="dissolv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9"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3"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84470" y="389573"/>
            <a:ext cx="6373235" cy="7315771"/>
          </a:xfrm>
        </p:spPr>
        <p:txBody>
          <a:bodyPr>
            <a:noAutofit/>
          </a:bodyPr>
          <a:lstStyle/>
          <a:p>
            <a:pPr algn="l"/>
            <a:r>
              <a:rPr lang="en-US" sz="2400" b="1" spc="300" dirty="0">
                <a:solidFill>
                  <a:schemeClr val="tx2"/>
                </a:solidFill>
                <a:latin typeface="Kabel Book" charset="0"/>
                <a:ea typeface="Kabel Book" charset="0"/>
                <a:cs typeface="Kabel Book" charset="0"/>
              </a:rPr>
              <a:t>What is DESIGN THINKING?</a:t>
            </a:r>
          </a:p>
          <a:p>
            <a:pPr algn="l">
              <a:lnSpc>
                <a:spcPct val="150000"/>
              </a:lnSpc>
            </a:pPr>
            <a:r>
              <a:rPr lang="en-US" sz="1800" b="1" dirty="0">
                <a:latin typeface="Kabel Book" charset="0"/>
                <a:ea typeface="Kabel Book" charset="0"/>
                <a:cs typeface="Kabel Book" charset="0"/>
              </a:rPr>
              <a:t>Design Thinking Methodology is a specific form of inquiry. Its purpose is to analyze products or design styles according to an understanding of relevant contextual information. Conclusions can then be formed about the impact those design products have had on the design community as well as the wider world in which we all live. </a:t>
            </a:r>
          </a:p>
          <a:p>
            <a:pPr algn="l">
              <a:lnSpc>
                <a:spcPct val="150000"/>
              </a:lnSpc>
            </a:pPr>
            <a:r>
              <a:rPr lang="en-US" sz="1800" b="1" dirty="0">
                <a:latin typeface="Kabel Book" charset="0"/>
                <a:ea typeface="Kabel Book" charset="0"/>
                <a:cs typeface="Kabel Book" charset="0"/>
              </a:rPr>
              <a:t>It is creative thinking-in-action, the premise of which is, that if businesses know how designers approach problems, they can build on that understanding, and be better prepared to address issues specific to their industry. The result of successful Design Thinking is that innovation happens at a higher level—a paradigm shift occurs requiring:</a:t>
            </a:r>
            <a:endParaRPr lang="en-US" sz="1800" b="1" spc="300" dirty="0">
              <a:solidFill>
                <a:schemeClr val="tx2"/>
              </a:solidFill>
              <a:latin typeface="Kabel Book" charset="0"/>
              <a:ea typeface="Kabel Book" charset="0"/>
              <a:cs typeface="Kabel Book" charset="0"/>
            </a:endParaRPr>
          </a:p>
          <a:p>
            <a:pPr marL="285750" indent="-285750" algn="l">
              <a:lnSpc>
                <a:spcPct val="150000"/>
              </a:lnSpc>
              <a:buClr>
                <a:schemeClr val="tx1"/>
              </a:buClr>
              <a:buFont typeface="Arial" charset="0"/>
              <a:buChar char="•"/>
            </a:pPr>
            <a:r>
              <a:rPr lang="en-US" sz="1800" b="1" spc="300" dirty="0">
                <a:solidFill>
                  <a:schemeClr val="tx2"/>
                </a:solidFill>
                <a:latin typeface="Kabel Book" charset="0"/>
                <a:ea typeface="Kabel Book" charset="0"/>
                <a:cs typeface="Kabel Book" charset="0"/>
              </a:rPr>
              <a:t>Empathy</a:t>
            </a:r>
            <a:r>
              <a:rPr lang="en-US" sz="1800" dirty="0">
                <a:latin typeface="Kabel Book" charset="0"/>
                <a:ea typeface="Kabel Book" charset="0"/>
                <a:cs typeface="Kabel Book" charset="0"/>
              </a:rPr>
              <a:t> for the context of a problem</a:t>
            </a:r>
          </a:p>
          <a:p>
            <a:pPr marL="285750" indent="-285750" algn="l">
              <a:buClr>
                <a:schemeClr val="tx1"/>
              </a:buClr>
              <a:buFont typeface="Arial" charset="0"/>
              <a:buChar char="•"/>
            </a:pPr>
            <a:r>
              <a:rPr lang="en-US" sz="1800" b="1" spc="300" dirty="0">
                <a:solidFill>
                  <a:schemeClr val="tx2"/>
                </a:solidFill>
                <a:latin typeface="Kabel Book" charset="0"/>
                <a:ea typeface="Kabel Book" charset="0"/>
                <a:cs typeface="Kabel Book" charset="0"/>
              </a:rPr>
              <a:t>Creativity</a:t>
            </a:r>
            <a:r>
              <a:rPr lang="en-US" sz="1800" dirty="0">
                <a:latin typeface="Kabel Book" charset="0"/>
                <a:ea typeface="Kabel Book" charset="0"/>
                <a:cs typeface="Kabel Book" charset="0"/>
              </a:rPr>
              <a:t> in the generation of insights and solutions</a:t>
            </a:r>
          </a:p>
          <a:p>
            <a:pPr marL="285750" indent="-285750" algn="l">
              <a:buClr>
                <a:schemeClr val="tx1"/>
              </a:buClr>
              <a:buFont typeface="Arial" charset="0"/>
              <a:buChar char="•"/>
            </a:pPr>
            <a:r>
              <a:rPr lang="en-US" sz="1800" b="1" spc="300" dirty="0">
                <a:solidFill>
                  <a:schemeClr val="tx2"/>
                </a:solidFill>
                <a:latin typeface="Kabel Book" charset="0"/>
                <a:ea typeface="Kabel Book" charset="0"/>
                <a:cs typeface="Kabel Book" charset="0"/>
              </a:rPr>
              <a:t>Rationality</a:t>
            </a:r>
            <a:r>
              <a:rPr lang="en-US" sz="1800" dirty="0">
                <a:latin typeface="Kabel Book" charset="0"/>
                <a:ea typeface="Kabel Book" charset="0"/>
                <a:cs typeface="Kabel Book" charset="0"/>
              </a:rPr>
              <a:t> in analyzing and finding various solutions (not just one)</a:t>
            </a:r>
          </a:p>
          <a:p>
            <a:pPr marL="285750" indent="-285750" algn="l">
              <a:buClr>
                <a:schemeClr val="tx1"/>
              </a:buClr>
              <a:buFont typeface="Arial" charset="0"/>
              <a:buChar char="•"/>
            </a:pPr>
            <a:endParaRPr lang="en-US" sz="1800" dirty="0">
              <a:latin typeface="Kabel Book" charset="0"/>
              <a:ea typeface="Kabel Book" charset="0"/>
              <a:cs typeface="Kabel Book" charset="0"/>
            </a:endParaRPr>
          </a:p>
          <a:p>
            <a:r>
              <a:rPr lang="en-US" sz="1800" dirty="0">
                <a:latin typeface="Kabel Book" charset="0"/>
                <a:ea typeface="Kabel Book" charset="0"/>
                <a:cs typeface="Kabel Book" charset="0"/>
              </a:rPr>
              <a:t> </a:t>
            </a:r>
          </a:p>
          <a:p>
            <a:r>
              <a:rPr lang="en-US" sz="1800" dirty="0">
                <a:latin typeface="Kabel Book" charset="0"/>
                <a:ea typeface="Kabel Book" charset="0"/>
                <a:cs typeface="Kabel Book" charset="0"/>
              </a:rPr>
              <a:t> </a:t>
            </a:r>
          </a:p>
          <a:p>
            <a:r>
              <a:rPr lang="en-US" sz="1800" dirty="0">
                <a:latin typeface="Kabel Book" charset="0"/>
                <a:ea typeface="Kabel Book" charset="0"/>
                <a:cs typeface="Kabel Book" charset="0"/>
              </a:rPr>
              <a:t> </a:t>
            </a:r>
          </a:p>
          <a:p>
            <a:pPr algn="l"/>
            <a:endParaRPr lang="en-US" sz="1800" spc="300" dirty="0">
              <a:solidFill>
                <a:schemeClr val="tx2"/>
              </a:solidFill>
              <a:latin typeface="Kabel Book" charset="0"/>
              <a:ea typeface="Kabel Book" charset="0"/>
              <a:cs typeface="Kabel Book" charset="0"/>
            </a:endParaRPr>
          </a:p>
          <a:p>
            <a:pPr algn="l"/>
            <a:endParaRPr lang="en-US" sz="1800" dirty="0">
              <a:solidFill>
                <a:schemeClr val="tx2"/>
              </a:solidFill>
              <a:latin typeface="Kabel Book" charset="0"/>
              <a:ea typeface="Kabel Book" charset="0"/>
              <a:cs typeface="Kabel Book" charset="0"/>
            </a:endParaRPr>
          </a:p>
        </p:txBody>
      </p:sp>
      <p:pic>
        <p:nvPicPr>
          <p:cNvPr id="4" name="Picture 3"/>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00974" y="0"/>
            <a:ext cx="9144000" cy="6858000"/>
          </a:xfrm>
          <a:prstGeom prst="rect">
            <a:avLst/>
          </a:prstGeom>
        </p:spPr>
      </p:pic>
    </p:spTree>
    <p:extLst>
      <p:ext uri="{BB962C8B-B14F-4D97-AF65-F5344CB8AC3E}">
        <p14:creationId xmlns:p14="http://schemas.microsoft.com/office/powerpoint/2010/main" val="9608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11318" y="340805"/>
            <a:ext cx="6529762" cy="6857999"/>
          </a:xfrm>
        </p:spPr>
        <p:txBody>
          <a:bodyPr>
            <a:noAutofit/>
          </a:bodyPr>
          <a:lstStyle/>
          <a:p>
            <a:pPr algn="l"/>
            <a:r>
              <a:rPr lang="en-US" sz="2400" b="1" spc="300" dirty="0">
                <a:solidFill>
                  <a:schemeClr val="tx2"/>
                </a:solidFill>
                <a:latin typeface="Kabel Book" charset="0"/>
                <a:ea typeface="Kabel Book" charset="0"/>
                <a:cs typeface="Kabel Book" charset="0"/>
              </a:rPr>
              <a:t>What is ZEITGEIST?</a:t>
            </a:r>
          </a:p>
          <a:p>
            <a:pPr algn="l">
              <a:lnSpc>
                <a:spcPct val="150000"/>
              </a:lnSpc>
              <a:buClr>
                <a:schemeClr val="tx1"/>
              </a:buClr>
            </a:pPr>
            <a:r>
              <a:rPr lang="en-US" sz="2000" b="1" dirty="0">
                <a:latin typeface="Kabel Book" charset="0"/>
                <a:ea typeface="Kabel Book" charset="0"/>
                <a:cs typeface="Kabel Book" charset="0"/>
              </a:rPr>
              <a:t>Zeitgeist (spirit of time/place) is necessary to fully realize meaningful solutions. It is the result of all of the variables effecting the way people think and as a result, what they make and how they communicate.</a:t>
            </a:r>
          </a:p>
          <a:p>
            <a:pPr algn="l">
              <a:lnSpc>
                <a:spcPct val="150000"/>
              </a:lnSpc>
              <a:buClr>
                <a:schemeClr val="tx1"/>
              </a:buClr>
            </a:pPr>
            <a:r>
              <a:rPr lang="en-US" sz="2000" dirty="0">
                <a:latin typeface="Kabel Book" charset="0"/>
                <a:ea typeface="Kabel Book" charset="0"/>
                <a:cs typeface="Kabel Book" charset="0"/>
              </a:rPr>
              <a:t>Primary influences of Zeitgeist are:</a:t>
            </a:r>
          </a:p>
          <a:p>
            <a:pPr marL="285750" indent="-285750" algn="l">
              <a:lnSpc>
                <a:spcPct val="150000"/>
              </a:lnSpc>
              <a:buClr>
                <a:schemeClr val="tx1"/>
              </a:buClr>
              <a:buFont typeface="Arial" charset="0"/>
              <a:buChar char="•"/>
            </a:pPr>
            <a:r>
              <a:rPr lang="en-US" sz="2000" b="1" spc="300" dirty="0">
                <a:solidFill>
                  <a:schemeClr val="tx2"/>
                </a:solidFill>
                <a:latin typeface="Kabel Book" charset="0"/>
                <a:ea typeface="Kabel Book" charset="0"/>
                <a:cs typeface="Kabel Book" charset="0"/>
              </a:rPr>
              <a:t>Culture</a:t>
            </a:r>
            <a:r>
              <a:rPr lang="en-US" sz="2000" dirty="0">
                <a:latin typeface="Kabel Book" charset="0"/>
                <a:ea typeface="Kabel Book" charset="0"/>
                <a:cs typeface="Kabel Book" charset="0"/>
              </a:rPr>
              <a:t> (customs, social forms, &amp; material traits shared by a group)</a:t>
            </a:r>
          </a:p>
          <a:p>
            <a:pPr marL="285750" indent="-285750" algn="l">
              <a:lnSpc>
                <a:spcPct val="150000"/>
              </a:lnSpc>
              <a:buClr>
                <a:schemeClr val="tx1"/>
              </a:buClr>
              <a:buFont typeface="Arial" charset="0"/>
              <a:buChar char="•"/>
            </a:pPr>
            <a:r>
              <a:rPr lang="en-US" sz="2000" b="1" spc="300" dirty="0">
                <a:solidFill>
                  <a:schemeClr val="tx2"/>
                </a:solidFill>
                <a:latin typeface="Kabel Book" charset="0"/>
                <a:ea typeface="Kabel Book" charset="0"/>
                <a:cs typeface="Kabel Book" charset="0"/>
              </a:rPr>
              <a:t>Geography</a:t>
            </a:r>
            <a:r>
              <a:rPr lang="en-US" sz="2000" dirty="0">
                <a:latin typeface="Kabel Book" charset="0"/>
                <a:ea typeface="Kabel Book" charset="0"/>
                <a:cs typeface="Kabel Book" charset="0"/>
              </a:rPr>
              <a:t> (where we live)</a:t>
            </a:r>
          </a:p>
          <a:p>
            <a:pPr marL="285750" indent="-285750" algn="l">
              <a:lnSpc>
                <a:spcPct val="150000"/>
              </a:lnSpc>
              <a:buClr>
                <a:schemeClr val="tx1"/>
              </a:buClr>
              <a:buFont typeface="Arial" charset="0"/>
              <a:buChar char="•"/>
            </a:pPr>
            <a:r>
              <a:rPr lang="en-US" sz="2000" b="1" spc="300" dirty="0">
                <a:solidFill>
                  <a:schemeClr val="tx2"/>
                </a:solidFill>
                <a:latin typeface="Kabel Book" charset="0"/>
                <a:ea typeface="Kabel Book" charset="0"/>
                <a:cs typeface="Kabel Book" charset="0"/>
              </a:rPr>
              <a:t>Belief Systems </a:t>
            </a:r>
            <a:r>
              <a:rPr lang="en-US" sz="2000" dirty="0">
                <a:latin typeface="Kabel Book" charset="0"/>
                <a:ea typeface="Kabel Book" charset="0"/>
                <a:cs typeface="Kabel Book" charset="0"/>
              </a:rPr>
              <a:t>(religion)</a:t>
            </a:r>
          </a:p>
          <a:p>
            <a:pPr marL="285750" indent="-285750" algn="l">
              <a:lnSpc>
                <a:spcPct val="150000"/>
              </a:lnSpc>
              <a:buClr>
                <a:schemeClr val="tx1"/>
              </a:buClr>
              <a:buFont typeface="Arial" charset="0"/>
              <a:buChar char="•"/>
            </a:pPr>
            <a:r>
              <a:rPr lang="en-US" sz="2000" b="1" spc="300" dirty="0">
                <a:solidFill>
                  <a:schemeClr val="tx2"/>
                </a:solidFill>
                <a:latin typeface="Kabel Book" charset="0"/>
                <a:ea typeface="Kabel Book" charset="0"/>
                <a:cs typeface="Kabel Book" charset="0"/>
              </a:rPr>
              <a:t>Political Influence </a:t>
            </a:r>
            <a:r>
              <a:rPr lang="en-US" sz="2000" dirty="0">
                <a:latin typeface="Kabel Book" charset="0"/>
                <a:ea typeface="Kabel Book" charset="0"/>
                <a:cs typeface="Kabel Book" charset="0"/>
              </a:rPr>
              <a:t>(government)</a:t>
            </a:r>
          </a:p>
          <a:p>
            <a:pPr marL="285750" indent="-285750" algn="l">
              <a:lnSpc>
                <a:spcPct val="150000"/>
              </a:lnSpc>
              <a:buClr>
                <a:schemeClr val="tx1"/>
              </a:buClr>
              <a:buFont typeface="Arial" charset="0"/>
              <a:buChar char="•"/>
            </a:pPr>
            <a:r>
              <a:rPr lang="en-US" sz="2000" b="1" spc="300" dirty="0">
                <a:solidFill>
                  <a:schemeClr val="tx2"/>
                </a:solidFill>
                <a:latin typeface="Kabel Book" charset="0"/>
                <a:ea typeface="Kabel Book" charset="0"/>
                <a:cs typeface="Kabel Book" charset="0"/>
              </a:rPr>
              <a:t>Economics</a:t>
            </a:r>
            <a:r>
              <a:rPr lang="en-US" sz="2000" dirty="0">
                <a:latin typeface="Kabel Book" charset="0"/>
                <a:ea typeface="Kabel Book" charset="0"/>
                <a:cs typeface="Kabel Book" charset="0"/>
              </a:rPr>
              <a:t> (production, distribution, consumption)</a:t>
            </a:r>
          </a:p>
          <a:p>
            <a:pPr marL="285750" indent="-285750" algn="l">
              <a:lnSpc>
                <a:spcPct val="150000"/>
              </a:lnSpc>
              <a:buClr>
                <a:schemeClr val="tx1"/>
              </a:buClr>
              <a:buFont typeface="Arial" charset="0"/>
              <a:buChar char="•"/>
            </a:pPr>
            <a:r>
              <a:rPr lang="en-US" sz="2000" b="1" spc="300" dirty="0">
                <a:solidFill>
                  <a:schemeClr val="tx2"/>
                </a:solidFill>
                <a:latin typeface="Kabel Book" charset="0"/>
                <a:ea typeface="Kabel Book" charset="0"/>
                <a:cs typeface="Kabel Book" charset="0"/>
              </a:rPr>
              <a:t>Technology</a:t>
            </a:r>
            <a:r>
              <a:rPr lang="en-US" sz="2000" dirty="0">
                <a:latin typeface="Kabel Book" charset="0"/>
                <a:ea typeface="Kabel Book" charset="0"/>
                <a:cs typeface="Kabel Book" charset="0"/>
              </a:rPr>
              <a:t> (inventions)</a:t>
            </a:r>
          </a:p>
          <a:p>
            <a:r>
              <a:rPr lang="en-US" sz="1800" dirty="0">
                <a:latin typeface="Kabel Book" charset="0"/>
                <a:ea typeface="Kabel Book" charset="0"/>
                <a:cs typeface="Kabel Book" charset="0"/>
              </a:rPr>
              <a:t> </a:t>
            </a:r>
          </a:p>
          <a:p>
            <a:endParaRPr lang="en-US" sz="1800" dirty="0">
              <a:latin typeface="Kabel Book" charset="0"/>
              <a:ea typeface="Kabel Book" charset="0"/>
              <a:cs typeface="Kabel Book" charset="0"/>
            </a:endParaRPr>
          </a:p>
          <a:p>
            <a:endParaRPr lang="en-US" sz="1800" dirty="0">
              <a:latin typeface="Kabel Book" charset="0"/>
              <a:ea typeface="Kabel Book" charset="0"/>
              <a:cs typeface="Kabel Book" charset="0"/>
            </a:endParaRPr>
          </a:p>
          <a:p>
            <a:endParaRPr lang="en-US" sz="1800" dirty="0">
              <a:latin typeface="Kabel Book" charset="0"/>
              <a:ea typeface="Kabel Book" charset="0"/>
              <a:cs typeface="Kabel Book" charset="0"/>
            </a:endParaRPr>
          </a:p>
        </p:txBody>
      </p:sp>
      <p:pic>
        <p:nvPicPr>
          <p:cNvPr id="4" name="Picture 3"/>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00974" y="0"/>
            <a:ext cx="9144000" cy="6858000"/>
          </a:xfrm>
          <a:prstGeom prst="rect">
            <a:avLst/>
          </a:prstGeom>
        </p:spPr>
      </p:pic>
      <p:sp>
        <p:nvSpPr>
          <p:cNvPr id="2" name="TextBox 1"/>
          <p:cNvSpPr txBox="1"/>
          <p:nvPr/>
        </p:nvSpPr>
        <p:spPr>
          <a:xfrm>
            <a:off x="0" y="5358808"/>
            <a:ext cx="1343026" cy="1292662"/>
          </a:xfrm>
          <a:prstGeom prst="rect">
            <a:avLst/>
          </a:prstGeom>
          <a:noFill/>
        </p:spPr>
        <p:txBody>
          <a:bodyPr wrap="square" rtlCol="0">
            <a:spAutoFit/>
          </a:bodyPr>
          <a:lstStyle/>
          <a:p>
            <a:r>
              <a:rPr lang="en-US" sz="1200" dirty="0" err="1">
                <a:solidFill>
                  <a:schemeClr val="bg1"/>
                </a:solidFill>
                <a:latin typeface="Kabel Book" charset="0"/>
                <a:ea typeface="Kabel Book" charset="0"/>
                <a:cs typeface="Kabel Book" charset="0"/>
              </a:rPr>
              <a:t>pacificgraphicdesign</a:t>
            </a:r>
            <a:r>
              <a:rPr lang="en-US" sz="1200" dirty="0">
                <a:solidFill>
                  <a:schemeClr val="bg1"/>
                </a:solidFill>
                <a:latin typeface="Kabel Book" charset="0"/>
                <a:ea typeface="Kabel Book" charset="0"/>
                <a:cs typeface="Kabel Book" charset="0"/>
              </a:rPr>
              <a:t>.</a:t>
            </a:r>
          </a:p>
          <a:p>
            <a:r>
              <a:rPr lang="en-US" sz="1200" dirty="0" err="1">
                <a:solidFill>
                  <a:schemeClr val="bg1"/>
                </a:solidFill>
                <a:latin typeface="Kabel Book" charset="0"/>
                <a:ea typeface="Kabel Book" charset="0"/>
                <a:cs typeface="Kabel Book" charset="0"/>
              </a:rPr>
              <a:t>wordpress.com</a:t>
            </a:r>
            <a:r>
              <a:rPr lang="en-US" sz="1200" dirty="0">
                <a:solidFill>
                  <a:schemeClr val="bg1"/>
                </a:solidFill>
                <a:latin typeface="Kabel Book" charset="0"/>
                <a:ea typeface="Kabel Book" charset="0"/>
                <a:cs typeface="Kabel Book" charset="0"/>
              </a:rPr>
              <a:t>/</a:t>
            </a:r>
          </a:p>
          <a:p>
            <a:r>
              <a:rPr lang="en-US" sz="1200" dirty="0">
                <a:solidFill>
                  <a:schemeClr val="bg1"/>
                </a:solidFill>
                <a:latin typeface="Kabel Book" charset="0"/>
                <a:ea typeface="Kabel Book" charset="0"/>
                <a:cs typeface="Kabel Book" charset="0"/>
              </a:rPr>
              <a:t>courses/history-of-graphic-design/design-thinking/ </a:t>
            </a:r>
          </a:p>
          <a:p>
            <a:endParaRPr lang="en-US" dirty="0">
              <a:solidFill>
                <a:schemeClr val="bg1"/>
              </a:solidFill>
            </a:endParaRPr>
          </a:p>
        </p:txBody>
      </p:sp>
    </p:spTree>
    <p:extLst>
      <p:ext uri="{BB962C8B-B14F-4D97-AF65-F5344CB8AC3E}">
        <p14:creationId xmlns:p14="http://schemas.microsoft.com/office/powerpoint/2010/main" val="62829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dissolv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2006" y="340805"/>
            <a:ext cx="6679114" cy="6857999"/>
          </a:xfrm>
        </p:spPr>
        <p:txBody>
          <a:bodyPr>
            <a:normAutofit/>
          </a:bodyPr>
          <a:lstStyle/>
          <a:p>
            <a:pPr algn="l">
              <a:lnSpc>
                <a:spcPct val="220000"/>
              </a:lnSpc>
            </a:pPr>
            <a:r>
              <a:rPr lang="en-US" sz="2400" b="1" spc="300" dirty="0">
                <a:solidFill>
                  <a:schemeClr val="tx2"/>
                </a:solidFill>
                <a:latin typeface="Kabel Book" charset="0"/>
                <a:ea typeface="Kabel Book" charset="0"/>
                <a:cs typeface="Kabel Book" charset="0"/>
              </a:rPr>
              <a:t>DESIGN is always changing. </a:t>
            </a:r>
            <a:br>
              <a:rPr lang="en-US" b="1" spc="300" dirty="0">
                <a:solidFill>
                  <a:schemeClr val="tx2"/>
                </a:solidFill>
                <a:latin typeface="Kabel Book" charset="0"/>
                <a:ea typeface="Kabel Book" charset="0"/>
                <a:cs typeface="Kabel Book" charset="0"/>
              </a:rPr>
            </a:br>
            <a:r>
              <a:rPr lang="en-US" sz="2000" b="1" spc="300" dirty="0">
                <a:solidFill>
                  <a:schemeClr val="tx2"/>
                </a:solidFill>
                <a:latin typeface="Kabel Book" charset="0"/>
                <a:ea typeface="Kabel Book" charset="0"/>
                <a:cs typeface="Kabel Book" charset="0"/>
              </a:rPr>
              <a:t>It continually transforms how we engage with each other in new and exciting ways. </a:t>
            </a:r>
          </a:p>
          <a:p>
            <a:pPr marL="342900" indent="-342900" algn="l">
              <a:lnSpc>
                <a:spcPct val="220000"/>
              </a:lnSpc>
              <a:buFont typeface="Arial" charset="0"/>
              <a:buChar char="•"/>
            </a:pPr>
            <a:r>
              <a:rPr lang="en-US" sz="2000" dirty="0">
                <a:solidFill>
                  <a:schemeClr val="tx1"/>
                </a:solidFill>
                <a:latin typeface="Kabel Book" charset="0"/>
                <a:ea typeface="Kabel Book" charset="0"/>
                <a:cs typeface="Kabel Book" charset="0"/>
              </a:rPr>
              <a:t>New processes, strategies and technologies are invented. </a:t>
            </a:r>
          </a:p>
          <a:p>
            <a:pPr marL="342900" indent="-342900" algn="l">
              <a:buFont typeface="Arial" charset="0"/>
              <a:buChar char="•"/>
            </a:pPr>
            <a:r>
              <a:rPr lang="en-US" sz="2000" dirty="0">
                <a:solidFill>
                  <a:schemeClr val="tx1"/>
                </a:solidFill>
                <a:latin typeface="Kabel Book" charset="0"/>
                <a:ea typeface="Kabel Book" charset="0"/>
                <a:cs typeface="Kabel Book" charset="0"/>
              </a:rPr>
              <a:t>Historical precedents are re-evaluated and critiqued. </a:t>
            </a:r>
          </a:p>
          <a:p>
            <a:pPr marL="342900" indent="-342900" algn="l">
              <a:buFont typeface="Arial" charset="0"/>
              <a:buChar char="•"/>
            </a:pPr>
            <a:r>
              <a:rPr lang="en-US" sz="2000" dirty="0">
                <a:solidFill>
                  <a:schemeClr val="tx1"/>
                </a:solidFill>
                <a:latin typeface="Kabel Book" charset="0"/>
                <a:ea typeface="Kabel Book" charset="0"/>
                <a:cs typeface="Kabel Book" charset="0"/>
              </a:rPr>
              <a:t>Innovative storytelling and narrative techniques are formed. </a:t>
            </a:r>
          </a:p>
          <a:p>
            <a:pPr algn="l">
              <a:lnSpc>
                <a:spcPct val="200000"/>
              </a:lnSpc>
            </a:pPr>
            <a:r>
              <a:rPr lang="en-US" sz="2000" b="1" spc="300" dirty="0">
                <a:solidFill>
                  <a:schemeClr val="tx2"/>
                </a:solidFill>
                <a:latin typeface="Kabel Heavy" charset="0"/>
                <a:ea typeface="Kabel Heavy" charset="0"/>
                <a:cs typeface="Kabel Heavy" charset="0"/>
              </a:rPr>
              <a:t>What do we learn from this constant process of change, actively reshaping the creative process, directing currents in contemporary culture, and redefining the meaning of our world?</a:t>
            </a:r>
          </a:p>
          <a:p>
            <a:pPr>
              <a:lnSpc>
                <a:spcPct val="220000"/>
              </a:lnSpc>
            </a:pPr>
            <a:endParaRPr lang="en-US" dirty="0">
              <a:solidFill>
                <a:schemeClr val="tx2"/>
              </a:solidFill>
              <a:latin typeface="Kabel Book" charset="0"/>
              <a:ea typeface="Kabel Book" charset="0"/>
              <a:cs typeface="Kabel Book" charset="0"/>
            </a:endParaRPr>
          </a:p>
        </p:txBody>
      </p:sp>
      <p:pic>
        <p:nvPicPr>
          <p:cNvPr id="4" name="Picture 3"/>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00974" y="0"/>
            <a:ext cx="9144000" cy="6858000"/>
          </a:xfrm>
          <a:prstGeom prst="rect">
            <a:avLst/>
          </a:prstGeom>
        </p:spPr>
      </p:pic>
      <p:sp>
        <p:nvSpPr>
          <p:cNvPr id="2" name="TextBox 1"/>
          <p:cNvSpPr txBox="1"/>
          <p:nvPr/>
        </p:nvSpPr>
        <p:spPr>
          <a:xfrm>
            <a:off x="-1385047" y="537882"/>
            <a:ext cx="1385047" cy="369332"/>
          </a:xfrm>
          <a:prstGeom prst="rect">
            <a:avLst/>
          </a:prstGeom>
          <a:noFill/>
        </p:spPr>
        <p:txBody>
          <a:bodyPr wrap="square" rtlCol="0">
            <a:spAutoFit/>
          </a:bodyPr>
          <a:lstStyle/>
          <a:p>
            <a:endParaRPr lang="en-US" dirty="0"/>
          </a:p>
        </p:txBody>
      </p:sp>
      <p:sp>
        <p:nvSpPr>
          <p:cNvPr id="5" name="TextBox 4"/>
          <p:cNvSpPr txBox="1"/>
          <p:nvPr/>
        </p:nvSpPr>
        <p:spPr>
          <a:xfrm>
            <a:off x="134469" y="5358808"/>
            <a:ext cx="1775013" cy="646331"/>
          </a:xfrm>
          <a:prstGeom prst="rect">
            <a:avLst/>
          </a:prstGeom>
          <a:noFill/>
        </p:spPr>
        <p:txBody>
          <a:bodyPr wrap="square" rtlCol="0">
            <a:spAutoFit/>
          </a:bodyPr>
          <a:lstStyle/>
          <a:p>
            <a:pPr lvl="0"/>
            <a:r>
              <a:rPr lang="en-US" sz="1200" dirty="0">
                <a:solidFill>
                  <a:schemeClr val="bg1"/>
                </a:solidFill>
                <a:latin typeface="Kabel Book" charset="0"/>
                <a:ea typeface="Kabel Book" charset="0"/>
                <a:cs typeface="Kabel Book" charset="0"/>
              </a:rPr>
              <a:t>AIGA, Chicago</a:t>
            </a:r>
          </a:p>
          <a:p>
            <a:r>
              <a:rPr lang="en-US" sz="1200" dirty="0">
                <a:solidFill>
                  <a:schemeClr val="bg1"/>
                </a:solidFill>
                <a:latin typeface="Kabel Book" charset="0"/>
                <a:ea typeface="Kabel Book" charset="0"/>
                <a:cs typeface="Kabel Book" charset="0"/>
              </a:rPr>
              <a:t> </a:t>
            </a:r>
          </a:p>
          <a:p>
            <a:endParaRPr lang="en-US" sz="1200" dirty="0">
              <a:solidFill>
                <a:schemeClr val="bg1"/>
              </a:solidFill>
            </a:endParaRPr>
          </a:p>
        </p:txBody>
      </p:sp>
    </p:spTree>
    <p:extLst>
      <p:ext uri="{BB962C8B-B14F-4D97-AF65-F5344CB8AC3E}">
        <p14:creationId xmlns:p14="http://schemas.microsoft.com/office/powerpoint/2010/main" val="975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5143500" cy="6858000"/>
          </a:xfrm>
          <a:prstGeom prst="rect">
            <a:avLst/>
          </a:prstGeom>
          <a:effectLst>
            <a:innerShdw blurRad="114300">
              <a:prstClr val="black"/>
            </a:innerShdw>
          </a:effectLst>
        </p:spPr>
      </p:pic>
      <p:sp>
        <p:nvSpPr>
          <p:cNvPr id="7" name="Content Placeholder 2"/>
          <p:cNvSpPr txBox="1">
            <a:spLocks/>
          </p:cNvSpPr>
          <p:nvPr/>
        </p:nvSpPr>
        <p:spPr>
          <a:xfrm>
            <a:off x="5143500" y="1701655"/>
            <a:ext cx="3949700" cy="569315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bg2"/>
                </a:solidFill>
              </a:rPr>
              <a:t>From about 1340 until 1380, a bubonic plague, or Black Death, spread throughout Medieval Europe killing more than 25 million Europeans. This horrible event demanded multiple changes for civilization to survive. </a:t>
            </a:r>
            <a:br>
              <a:rPr lang="en-US" dirty="0">
                <a:solidFill>
                  <a:schemeClr val="bg2"/>
                </a:solidFill>
              </a:rPr>
            </a:br>
            <a:endParaRPr lang="en-US" dirty="0">
              <a:solidFill>
                <a:schemeClr val="bg2"/>
              </a:solidFill>
            </a:endParaRPr>
          </a:p>
          <a:p>
            <a:r>
              <a:rPr lang="en-US" dirty="0">
                <a:solidFill>
                  <a:schemeClr val="bg2"/>
                </a:solidFill>
              </a:rPr>
              <a:t>By the early 1500s, as a sanitary measure one such change required that all food and beverage containers, including the common drinking mug, be covered. This was accomplished by adding a hinged lid with a thumb lift and became the distinctive German beer stein. </a:t>
            </a:r>
          </a:p>
        </p:txBody>
      </p:sp>
      <p:sp>
        <p:nvSpPr>
          <p:cNvPr id="2" name="TextBox 1"/>
          <p:cNvSpPr txBox="1"/>
          <p:nvPr/>
        </p:nvSpPr>
        <p:spPr>
          <a:xfrm>
            <a:off x="5378823" y="389162"/>
            <a:ext cx="2783541" cy="461665"/>
          </a:xfrm>
          <a:prstGeom prst="rect">
            <a:avLst/>
          </a:prstGeom>
          <a:noFill/>
        </p:spPr>
        <p:txBody>
          <a:bodyPr wrap="square" rtlCol="0">
            <a:spAutoFit/>
          </a:bodyPr>
          <a:lstStyle/>
          <a:p>
            <a:r>
              <a:rPr lang="en-US" sz="2400" spc="300" dirty="0">
                <a:solidFill>
                  <a:schemeClr val="bg1"/>
                </a:solidFill>
              </a:rPr>
              <a:t>Health Care</a:t>
            </a:r>
          </a:p>
        </p:txBody>
      </p:sp>
    </p:spTree>
    <p:extLst>
      <p:ext uri="{BB962C8B-B14F-4D97-AF65-F5344CB8AC3E}">
        <p14:creationId xmlns:p14="http://schemas.microsoft.com/office/powerpoint/2010/main" val="60421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0804" y="252413"/>
            <a:ext cx="6593240" cy="6429374"/>
          </a:xfrm>
          <a:effectLst>
            <a:innerShdw blurRad="114300">
              <a:prstClr val="black"/>
            </a:innerShdw>
          </a:effectLst>
        </p:spPr>
      </p:pic>
      <p:sp>
        <p:nvSpPr>
          <p:cNvPr id="3" name="TextBox 2"/>
          <p:cNvSpPr txBox="1"/>
          <p:nvPr/>
        </p:nvSpPr>
        <p:spPr>
          <a:xfrm>
            <a:off x="430305" y="4955397"/>
            <a:ext cx="1343026" cy="461665"/>
          </a:xfrm>
          <a:prstGeom prst="rect">
            <a:avLst/>
          </a:prstGeom>
          <a:noFill/>
        </p:spPr>
        <p:txBody>
          <a:bodyPr wrap="square" rtlCol="0">
            <a:spAutoFit/>
          </a:bodyPr>
          <a:lstStyle/>
          <a:p>
            <a:r>
              <a:rPr lang="en-US" sz="1200" dirty="0">
                <a:solidFill>
                  <a:schemeClr val="bg1"/>
                </a:solidFill>
                <a:latin typeface="Kabel Book" charset="0"/>
                <a:ea typeface="Kabel Book" charset="0"/>
                <a:cs typeface="Kabel Book" charset="0"/>
              </a:rPr>
              <a:t>Wall Street Journal</a:t>
            </a:r>
          </a:p>
          <a:p>
            <a:r>
              <a:rPr lang="en-US" sz="1200" dirty="0">
                <a:solidFill>
                  <a:schemeClr val="bg1"/>
                </a:solidFill>
                <a:latin typeface="Kabel Book" charset="0"/>
                <a:ea typeface="Kabel Book" charset="0"/>
                <a:cs typeface="Kabel Book" charset="0"/>
              </a:rPr>
              <a:t>2016</a:t>
            </a:r>
            <a:endParaRPr lang="en-US" dirty="0">
              <a:solidFill>
                <a:schemeClr val="bg1"/>
              </a:solidFill>
            </a:endParaRPr>
          </a:p>
        </p:txBody>
      </p:sp>
    </p:spTree>
    <p:extLst>
      <p:ext uri="{BB962C8B-B14F-4D97-AF65-F5344CB8AC3E}">
        <p14:creationId xmlns:p14="http://schemas.microsoft.com/office/powerpoint/2010/main" val="11787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206245" y="5522936"/>
            <a:ext cx="5937755" cy="3101983"/>
          </a:xfrm>
        </p:spPr>
        <p:txBody>
          <a:bodyPr/>
          <a:lstStyle/>
          <a:p>
            <a:pPr marL="0" lvl="0" indent="0">
              <a:spcBef>
                <a:spcPts val="0"/>
              </a:spcBef>
              <a:buClrTx/>
              <a:buNone/>
            </a:pPr>
            <a:r>
              <a:rPr lang="en-US" b="1" spc="300" dirty="0">
                <a:solidFill>
                  <a:schemeClr val="bg2"/>
                </a:solidFill>
                <a:latin typeface="Kabel Heavy" charset="0"/>
                <a:ea typeface="Kabel Heavy" charset="0"/>
                <a:cs typeface="Kabel Heavy" charset="0"/>
              </a:rPr>
              <a:t>The Crystal Palace, </a:t>
            </a:r>
          </a:p>
          <a:p>
            <a:pPr marL="0" lvl="0" indent="0">
              <a:spcBef>
                <a:spcPts val="0"/>
              </a:spcBef>
              <a:buClrTx/>
              <a:buNone/>
            </a:pPr>
            <a:r>
              <a:rPr lang="en-US" dirty="0">
                <a:solidFill>
                  <a:schemeClr val="bg2"/>
                </a:solidFill>
                <a:latin typeface="Kabel Book" charset="0"/>
                <a:ea typeface="Kabel Book" charset="0"/>
                <a:cs typeface="Kabel Book" charset="0"/>
              </a:rPr>
              <a:t>exhibition hall for the Industrial Revolution, 1851</a:t>
            </a:r>
          </a:p>
          <a:p>
            <a:pPr marL="0" lvl="0" indent="0">
              <a:spcBef>
                <a:spcPts val="0"/>
              </a:spcBef>
              <a:buClrTx/>
              <a:buNone/>
            </a:pPr>
            <a:r>
              <a:rPr lang="en-US" dirty="0">
                <a:solidFill>
                  <a:schemeClr val="bg2"/>
                </a:solidFill>
                <a:latin typeface="Kabel Book" charset="0"/>
                <a:ea typeface="Kabel Book" charset="0"/>
                <a:cs typeface="Kabel Book" charset="0"/>
              </a:rPr>
              <a:t>Designed by Joseph Paxton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58" y="412307"/>
            <a:ext cx="7874000" cy="4914900"/>
          </a:xfrm>
          <a:prstGeom prst="rect">
            <a:avLst/>
          </a:prstGeom>
          <a:effectLst>
            <a:innerShdw blurRad="114300">
              <a:prstClr val="black"/>
            </a:innerShdw>
          </a:effectLst>
        </p:spPr>
      </p:pic>
      <p:sp>
        <p:nvSpPr>
          <p:cNvPr id="6" name="TextBox 5"/>
          <p:cNvSpPr txBox="1"/>
          <p:nvPr/>
        </p:nvSpPr>
        <p:spPr>
          <a:xfrm>
            <a:off x="314325" y="7372350"/>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626" y="-2540"/>
            <a:ext cx="9143999" cy="8080766"/>
          </a:xfrm>
          <a:prstGeom prst="rect">
            <a:avLst/>
          </a:prstGeom>
          <a:effectLst>
            <a:outerShdw blurRad="50800" dist="38100" dir="5400000" sx="97000" sy="97000" algn="ctr" rotWithShape="0">
              <a:srgbClr val="000000">
                <a:alpha val="43137"/>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986" y="2999232"/>
            <a:ext cx="4892040" cy="3858768"/>
          </a:xfrm>
          <a:prstGeom prst="rect">
            <a:avLst/>
          </a:prstGeom>
          <a:effectLst>
            <a:innerShdw blurRad="114300" dist="139700" dir="180000">
              <a:prstClr val="black"/>
            </a:inn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6" y="0"/>
            <a:ext cx="4313502" cy="299923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1796" y="-2540"/>
            <a:ext cx="5472684" cy="6858000"/>
          </a:xfrm>
          <a:prstGeom prst="rect">
            <a:avLst/>
          </a:prstGeom>
          <a:effectLst>
            <a:innerShdw blurRad="114300" dist="139700" dir="180000">
              <a:prstClr val="black"/>
            </a:innerShdw>
          </a:effectLst>
        </p:spPr>
      </p:pic>
      <p:sp>
        <p:nvSpPr>
          <p:cNvPr id="11" name="TextBox 10"/>
          <p:cNvSpPr txBox="1"/>
          <p:nvPr/>
        </p:nvSpPr>
        <p:spPr>
          <a:xfrm>
            <a:off x="539745" y="5682893"/>
            <a:ext cx="2783541" cy="461665"/>
          </a:xfrm>
          <a:prstGeom prst="rect">
            <a:avLst/>
          </a:prstGeom>
          <a:noFill/>
        </p:spPr>
        <p:txBody>
          <a:bodyPr wrap="square" rtlCol="0">
            <a:spAutoFit/>
          </a:bodyPr>
          <a:lstStyle/>
          <a:p>
            <a:r>
              <a:rPr lang="en-US" sz="2400" spc="300" dirty="0">
                <a:solidFill>
                  <a:schemeClr val="bg1"/>
                </a:solidFill>
              </a:rPr>
              <a:t>Machines</a:t>
            </a:r>
          </a:p>
        </p:txBody>
      </p:sp>
    </p:spTree>
    <p:extLst>
      <p:ext uri="{BB962C8B-B14F-4D97-AF65-F5344CB8AC3E}">
        <p14:creationId xmlns:p14="http://schemas.microsoft.com/office/powerpoint/2010/main" val="54812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1"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4">
                                            <p:txEl>
                                              <p:pRg st="0" end="0"/>
                                            </p:txEl>
                                          </p:spTgt>
                                        </p:tgtEl>
                                      </p:cBhvr>
                                    </p:animEffect>
                                    <p:set>
                                      <p:cBhvr>
                                        <p:cTn id="21" dur="1" fill="hold">
                                          <p:stCondLst>
                                            <p:cond delay="499"/>
                                          </p:stCondLst>
                                        </p:cTn>
                                        <p:tgtEl>
                                          <p:spTgt spid="4">
                                            <p:txEl>
                                              <p:pRg st="0" end="0"/>
                                            </p:txEl>
                                          </p:spTgt>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4">
                                            <p:txEl>
                                              <p:pRg st="1" end="1"/>
                                            </p:txEl>
                                          </p:spTgt>
                                        </p:tgtEl>
                                      </p:cBhvr>
                                    </p:animEffect>
                                    <p:set>
                                      <p:cBhvr>
                                        <p:cTn id="24" dur="1" fill="hold">
                                          <p:stCondLst>
                                            <p:cond delay="499"/>
                                          </p:stCondLst>
                                        </p:cTn>
                                        <p:tgtEl>
                                          <p:spTgt spid="4">
                                            <p:txEl>
                                              <p:pRg st="1" end="1"/>
                                            </p:txEl>
                                          </p:spTgt>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4">
                                            <p:txEl>
                                              <p:pRg st="2" end="2"/>
                                            </p:txEl>
                                          </p:spTgt>
                                        </p:tgtEl>
                                      </p:cBhvr>
                                    </p:animEffect>
                                    <p:set>
                                      <p:cBhvr>
                                        <p:cTn id="27" dur="1" fill="hold">
                                          <p:stCondLst>
                                            <p:cond delay="499"/>
                                          </p:stCondLst>
                                        </p:cTn>
                                        <p:tgtEl>
                                          <p:spTgt spid="4">
                                            <p:txEl>
                                              <p:pRg st="2" end="2"/>
                                            </p:txEl>
                                          </p:spTgt>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par>
                                <p:cTn id="39" presetID="9"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tgtEl>
                                          <p:spTgt spid="10"/>
                                        </p:tgtEl>
                                      </p:cBhvr>
                                    </p:animEffect>
                                  </p:childTnLst>
                                </p:cTn>
                              </p:par>
                              <p:par>
                                <p:cTn id="42" presetID="9"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110" y="230839"/>
            <a:ext cx="6578000" cy="6472522"/>
          </a:xfrm>
          <a:prstGeom prst="rect">
            <a:avLst/>
          </a:prstGeom>
          <a:effectLst>
            <a:innerShdw blurRad="114300">
              <a:prstClr val="black"/>
            </a:innerShdw>
          </a:effectLst>
        </p:spPr>
      </p:pic>
      <p:sp>
        <p:nvSpPr>
          <p:cNvPr id="4" name="TextBox 3"/>
          <p:cNvSpPr txBox="1"/>
          <p:nvPr/>
        </p:nvSpPr>
        <p:spPr>
          <a:xfrm>
            <a:off x="443753" y="4484749"/>
            <a:ext cx="1343026" cy="2123658"/>
          </a:xfrm>
          <a:prstGeom prst="rect">
            <a:avLst/>
          </a:prstGeom>
          <a:noFill/>
        </p:spPr>
        <p:txBody>
          <a:bodyPr wrap="square" rtlCol="0">
            <a:spAutoFit/>
          </a:bodyPr>
          <a:lstStyle/>
          <a:p>
            <a:r>
              <a:rPr lang="en-US" sz="1200" dirty="0">
                <a:solidFill>
                  <a:schemeClr val="bg1"/>
                </a:solidFill>
                <a:latin typeface="Kabel Book" charset="0"/>
                <a:ea typeface="Kabel Book" charset="0"/>
                <a:cs typeface="Kabel Book" charset="0"/>
              </a:rPr>
              <a:t>Kevin </a:t>
            </a:r>
            <a:r>
              <a:rPr lang="en-US" sz="1200" dirty="0" err="1">
                <a:solidFill>
                  <a:schemeClr val="bg1"/>
                </a:solidFill>
                <a:latin typeface="Kabel Book" charset="0"/>
                <a:ea typeface="Kabel Book" charset="0"/>
                <a:cs typeface="Kabel Book" charset="0"/>
              </a:rPr>
              <a:t>Murnane</a:t>
            </a:r>
            <a:r>
              <a:rPr lang="en-US" sz="1200" dirty="0">
                <a:solidFill>
                  <a:schemeClr val="bg1"/>
                </a:solidFill>
                <a:latin typeface="Kabel Book" charset="0"/>
                <a:ea typeface="Kabel Book" charset="0"/>
                <a:cs typeface="Kabel Book" charset="0"/>
              </a:rPr>
              <a:t> </a:t>
            </a:r>
          </a:p>
          <a:p>
            <a:r>
              <a:rPr lang="en-US" sz="1200" dirty="0">
                <a:solidFill>
                  <a:schemeClr val="bg1"/>
                </a:solidFill>
                <a:latin typeface="Kabel Book" charset="0"/>
                <a:ea typeface="Kabel Book" charset="0"/>
                <a:cs typeface="Kabel Book" charset="0"/>
              </a:rPr>
              <a:t>Wall Street Journal</a:t>
            </a:r>
          </a:p>
          <a:p>
            <a:r>
              <a:rPr lang="en-US" sz="1200" dirty="0">
                <a:solidFill>
                  <a:schemeClr val="bg1"/>
                </a:solidFill>
                <a:latin typeface="Kabel Book" charset="0"/>
                <a:ea typeface="Kabel Book" charset="0"/>
                <a:cs typeface="Kabel Book" charset="0"/>
              </a:rPr>
              <a:t>2017</a:t>
            </a:r>
          </a:p>
          <a:p>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Tim Sykes</a:t>
            </a:r>
          </a:p>
          <a:p>
            <a:r>
              <a:rPr lang="en-US" sz="1200" dirty="0">
                <a:solidFill>
                  <a:schemeClr val="bg1"/>
                </a:solidFill>
                <a:latin typeface="Kabel Book" charset="0"/>
                <a:ea typeface="Kabel Book" charset="0"/>
                <a:cs typeface="Kabel Book" charset="0"/>
              </a:rPr>
              <a:t>Packaging Europe 2017</a:t>
            </a:r>
          </a:p>
          <a:p>
            <a:endParaRPr lang="en-US" sz="1200" dirty="0">
              <a:solidFill>
                <a:schemeClr val="bg1"/>
              </a:solidFill>
              <a:latin typeface="Kabel Book" charset="0"/>
              <a:ea typeface="Kabel Book" charset="0"/>
              <a:cs typeface="Kabel Book" charset="0"/>
            </a:endParaRPr>
          </a:p>
          <a:p>
            <a:r>
              <a:rPr lang="en-US" sz="1200" dirty="0">
                <a:solidFill>
                  <a:schemeClr val="bg1"/>
                </a:solidFill>
                <a:latin typeface="Kabel Book" charset="0"/>
                <a:ea typeface="Kabel Book" charset="0"/>
                <a:cs typeface="Kabel Book" charset="0"/>
              </a:rPr>
              <a:t>Eric Loveday </a:t>
            </a:r>
          </a:p>
          <a:p>
            <a:r>
              <a:rPr lang="en-US" sz="1200" dirty="0">
                <a:solidFill>
                  <a:schemeClr val="bg1"/>
                </a:solidFill>
                <a:latin typeface="Kabel Book" charset="0"/>
                <a:ea typeface="Kabel Book" charset="0"/>
                <a:cs typeface="Kabel Book" charset="0"/>
              </a:rPr>
              <a:t>Inside EV’s</a:t>
            </a:r>
          </a:p>
          <a:p>
            <a:r>
              <a:rPr lang="en-US" sz="1200" dirty="0">
                <a:solidFill>
                  <a:schemeClr val="bg1"/>
                </a:solidFill>
                <a:latin typeface="Kabel Book" charset="0"/>
                <a:ea typeface="Kabel Book" charset="0"/>
                <a:cs typeface="Kabel Book" charset="0"/>
              </a:rPr>
              <a:t>2016</a:t>
            </a:r>
          </a:p>
        </p:txBody>
      </p:sp>
    </p:spTree>
    <p:extLst>
      <p:ext uri="{BB962C8B-B14F-4D97-AF65-F5344CB8AC3E}">
        <p14:creationId xmlns:p14="http://schemas.microsoft.com/office/powerpoint/2010/main" val="6611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Parcel</Template>
  <TotalTime>6222</TotalTime>
  <Words>1059</Words>
  <Application>Microsoft Macintosh PowerPoint</Application>
  <PresentationFormat>On-screen Show (4:3)</PresentationFormat>
  <Paragraphs>195</Paragraphs>
  <Slides>24</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Gill Sans MT</vt:lpstr>
      <vt:lpstr>Kabel Black</vt:lpstr>
      <vt:lpstr>Kabel Book</vt:lpstr>
      <vt:lpstr>Kabel Heavy</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the Pacific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 = De+Think Sign 100 + years of Design Thinking</dc:title>
  <dc:subject/>
  <dc:creator>Brett DeBoer</dc:creator>
  <cp:keywords/>
  <dc:description/>
  <cp:lastModifiedBy>Brett DeBoer</cp:lastModifiedBy>
  <cp:revision>264</cp:revision>
  <dcterms:created xsi:type="dcterms:W3CDTF">2013-04-05T18:55:55Z</dcterms:created>
  <dcterms:modified xsi:type="dcterms:W3CDTF">2021-01-09T03:31:05Z</dcterms:modified>
  <cp:category/>
</cp:coreProperties>
</file>