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72" r:id="rId4"/>
    <p:sldId id="276" r:id="rId5"/>
    <p:sldId id="277" r:id="rId6"/>
    <p:sldId id="278" r:id="rId7"/>
    <p:sldId id="279" r:id="rId8"/>
    <p:sldId id="273" r:id="rId9"/>
    <p:sldId id="274" r:id="rId10"/>
    <p:sldId id="275" r:id="rId11"/>
    <p:sldId id="258" r:id="rId12"/>
    <p:sldId id="259" r:id="rId13"/>
    <p:sldId id="260" r:id="rId14"/>
    <p:sldId id="261" r:id="rId15"/>
    <p:sldId id="270" r:id="rId16"/>
    <p:sldId id="267" r:id="rId17"/>
    <p:sldId id="266" r:id="rId18"/>
    <p:sldId id="262" r:id="rId19"/>
    <p:sldId id="265" r:id="rId20"/>
    <p:sldId id="268" r:id="rId21"/>
    <p:sldId id="264" r:id="rId22"/>
    <p:sldId id="263" r:id="rId23"/>
    <p:sldId id="271" r:id="rId24"/>
    <p:sldId id="26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p:restoredTop sz="94762"/>
  </p:normalViewPr>
  <p:slideViewPr>
    <p:cSldViewPr snapToGrid="0" snapToObjects="1">
      <p:cViewPr varScale="1">
        <p:scale>
          <a:sx n="121" d="100"/>
          <a:sy n="121" d="100"/>
        </p:scale>
        <p:origin x="7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91E0B-5A62-F44E-BFD0-07EC2DF8A854}" type="datetimeFigureOut">
              <a:rPr lang="en-US" smtClean="0"/>
              <a:t>4/2/24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8C00D-3066-7144-BD00-39DA0F028C04}" type="slidenum">
              <a:rPr lang="en-US" smtClean="0"/>
              <a:t>‹#›</a:t>
            </a:fld>
            <a:endParaRPr lang="en-US"/>
          </a:p>
        </p:txBody>
      </p:sp>
    </p:spTree>
    <p:extLst>
      <p:ext uri="{BB962C8B-B14F-4D97-AF65-F5344CB8AC3E}">
        <p14:creationId xmlns:p14="http://schemas.microsoft.com/office/powerpoint/2010/main" val="2805192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8C00D-3066-7144-BD00-39DA0F028C04}" type="slidenum">
              <a:rPr lang="en-US" smtClean="0"/>
              <a:t>4</a:t>
            </a:fld>
            <a:endParaRPr lang="en-US"/>
          </a:p>
        </p:txBody>
      </p:sp>
    </p:spTree>
    <p:extLst>
      <p:ext uri="{BB962C8B-B14F-4D97-AF65-F5344CB8AC3E}">
        <p14:creationId xmlns:p14="http://schemas.microsoft.com/office/powerpoint/2010/main" val="68377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4/2/24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4/2/24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4/2/24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4/2/24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4/2/24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4/2/24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4/2/24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4/2/24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4/2/24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4/2/24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4/2/24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4/2/24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4/2/24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4/2/24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4/2/24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4/2/24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4/2/24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4/2/24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s://en.wikipedia.org/wiki/Stewart_Township,_Pennsylvania" TargetMode="External"/><Relationship Id="rId7" Type="http://schemas.openxmlformats.org/officeDocument/2006/relationships/image" Target="../media/image21.jpg"/><Relationship Id="rId2" Type="http://schemas.openxmlformats.org/officeDocument/2006/relationships/hyperlink" Target="https://en.wikipedia.org/wiki/Bear_Run" TargetMode="Externa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hyperlink" Target="https://en.wikipedia.org/wiki/Fayette_County,_Pennsylvani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en.wikipedia.org/wiki/Textile_block_house" TargetMode="External"/><Relationship Id="rId7" Type="http://schemas.openxmlformats.org/officeDocument/2006/relationships/image" Target="../media/image35.jpg"/><Relationship Id="rId2" Type="http://schemas.openxmlformats.org/officeDocument/2006/relationships/hyperlink" Target="https://en.wikipedia.org/wiki/Mayan_Revival_architecture" TargetMode="Externa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hyperlink" Target="https://en.wikipedia.org/wiki/Organic_architectur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hyperlink" Target="https://en.wikipedia.org/wiki/Maya_civilization" TargetMode="External"/><Relationship Id="rId7" Type="http://schemas.openxmlformats.org/officeDocument/2006/relationships/hyperlink" Target="https://en.wikipedia.org/wiki/Uxmal" TargetMode="External"/><Relationship Id="rId12" Type="http://schemas.openxmlformats.org/officeDocument/2006/relationships/image" Target="../media/image41.jpg"/><Relationship Id="rId2" Type="http://schemas.openxmlformats.org/officeDocument/2006/relationships/hyperlink" Target="https://en.wikipedia.org/wiki/Textile_block_house" TargetMode="External"/><Relationship Id="rId1" Type="http://schemas.openxmlformats.org/officeDocument/2006/relationships/slideLayout" Target="../slideLayouts/slideLayout2.xml"/><Relationship Id="rId6" Type="http://schemas.openxmlformats.org/officeDocument/2006/relationships/hyperlink" Target="https://en.wikipedia.org/wiki/Puuc_architecture" TargetMode="External"/><Relationship Id="rId11" Type="http://schemas.openxmlformats.org/officeDocument/2006/relationships/image" Target="../media/image40.jpeg"/><Relationship Id="rId5" Type="http://schemas.openxmlformats.org/officeDocument/2006/relationships/hyperlink" Target="https://en.wikipedia.org/wiki/Mayan_Revival_architecture" TargetMode="External"/><Relationship Id="rId10" Type="http://schemas.openxmlformats.org/officeDocument/2006/relationships/image" Target="../media/image39.jpg"/><Relationship Id="rId4" Type="http://schemas.openxmlformats.org/officeDocument/2006/relationships/hyperlink" Target="https://en.wikipedia.org/wiki/Concrete_masonry_unit" TargetMode="External"/><Relationship Id="rId9" Type="http://schemas.openxmlformats.org/officeDocument/2006/relationships/image" Target="../media/image38.jp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Prairie_School" TargetMode="External"/><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American_Institute_of_Architects" TargetMode="External"/><Relationship Id="rId3" Type="http://schemas.openxmlformats.org/officeDocument/2006/relationships/hyperlink" Target="https://en.wikipedia.org/wiki/Organic_architecture" TargetMode="External"/><Relationship Id="rId7" Type="http://schemas.openxmlformats.org/officeDocument/2006/relationships/hyperlink" Target="https://en.wikipedia.org/wiki/Stained_glass" TargetMode="External"/><Relationship Id="rId2" Type="http://schemas.openxmlformats.org/officeDocument/2006/relationships/hyperlink" Target="https://en.wikipedia.org/wiki/Architect" TargetMode="External"/><Relationship Id="rId1" Type="http://schemas.openxmlformats.org/officeDocument/2006/relationships/slideLayout" Target="../slideLayouts/slideLayout2.xml"/><Relationship Id="rId6" Type="http://schemas.openxmlformats.org/officeDocument/2006/relationships/hyperlink" Target="https://en.wikipedia.org/wiki/Broadacre_City" TargetMode="External"/><Relationship Id="rId5" Type="http://schemas.openxmlformats.org/officeDocument/2006/relationships/hyperlink" Target="https://en.wikipedia.org/wiki/Usonia" TargetMode="External"/><Relationship Id="rId4" Type="http://schemas.openxmlformats.org/officeDocument/2006/relationships/hyperlink" Target="https://en.wikipedia.org/wiki/Prairie_School" TargetMode="Externa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929" t="2896" r="1713" b="17760"/>
          <a:stretch/>
        </p:blipFill>
        <p:spPr>
          <a:xfrm>
            <a:off x="-1685471" y="0"/>
            <a:ext cx="7024913" cy="6858000"/>
          </a:xfrm>
          <a:prstGeom prst="rect">
            <a:avLst/>
          </a:prstGeom>
        </p:spPr>
      </p:pic>
      <p:sp>
        <p:nvSpPr>
          <p:cNvPr id="2" name="Title 1"/>
          <p:cNvSpPr>
            <a:spLocks noGrp="1"/>
          </p:cNvSpPr>
          <p:nvPr>
            <p:ph type="ctrTitle"/>
          </p:nvPr>
        </p:nvSpPr>
        <p:spPr>
          <a:xfrm>
            <a:off x="2197768" y="4103080"/>
            <a:ext cx="9144000" cy="1641490"/>
          </a:xfrm>
        </p:spPr>
        <p:txBody>
          <a:bodyPr>
            <a:normAutofit fontScale="90000"/>
          </a:bodyPr>
          <a:lstStyle/>
          <a:p>
            <a:r>
              <a:rPr lang="en-US" dirty="0"/>
              <a:t>Frank Lloyd Wright</a:t>
            </a:r>
            <a:br>
              <a:rPr lang="en-US" dirty="0"/>
            </a:br>
            <a:r>
              <a:rPr lang="en-US" sz="6700"/>
              <a:t>THE</a:t>
            </a:r>
            <a:r>
              <a:rPr lang="en-US"/>
              <a:t> </a:t>
            </a:r>
            <a:r>
              <a:rPr lang="en-US" sz="6700"/>
              <a:t>BUILDING </a:t>
            </a:r>
            <a:r>
              <a:rPr lang="en-US" sz="6700" dirty="0"/>
              <a:t>BEAUTIFUL</a:t>
            </a:r>
          </a:p>
        </p:txBody>
      </p:sp>
      <p:sp>
        <p:nvSpPr>
          <p:cNvPr id="3" name="Subtitle 2"/>
          <p:cNvSpPr>
            <a:spLocks noGrp="1"/>
          </p:cNvSpPr>
          <p:nvPr>
            <p:ph type="subTitle" idx="1"/>
          </p:nvPr>
        </p:nvSpPr>
        <p:spPr>
          <a:xfrm>
            <a:off x="2197767" y="3333427"/>
            <a:ext cx="9144000" cy="754025"/>
          </a:xfrm>
        </p:spPr>
        <p:txBody>
          <a:bodyPr/>
          <a:lstStyle/>
          <a:p>
            <a:r>
              <a:rPr lang="en-US" dirty="0"/>
              <a:t>America’s Architect</a:t>
            </a:r>
          </a:p>
        </p:txBody>
      </p:sp>
      <p:sp>
        <p:nvSpPr>
          <p:cNvPr id="4" name="TextBox 3"/>
          <p:cNvSpPr txBox="1"/>
          <p:nvPr/>
        </p:nvSpPr>
        <p:spPr>
          <a:xfrm>
            <a:off x="6154614" y="831525"/>
            <a:ext cx="5650523" cy="923330"/>
          </a:xfrm>
          <a:prstGeom prst="rect">
            <a:avLst/>
          </a:prstGeom>
          <a:noFill/>
        </p:spPr>
        <p:txBody>
          <a:bodyPr wrap="square" rtlCol="0">
            <a:spAutoFit/>
          </a:bodyPr>
          <a:lstStyle/>
          <a:p>
            <a:r>
              <a:rPr lang="en-US" i="1" dirty="0"/>
              <a:t>“The mission of an architect is to help people understand         how to make life more beautiful, the world a better one for living in, and to give reason, rhyme, and meaning to life.”</a:t>
            </a:r>
          </a:p>
        </p:txBody>
      </p:sp>
    </p:spTree>
    <p:extLst>
      <p:ext uri="{BB962C8B-B14F-4D97-AF65-F5344CB8AC3E}">
        <p14:creationId xmlns:p14="http://schemas.microsoft.com/office/powerpoint/2010/main" val="12338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01887" y="519110"/>
            <a:ext cx="3609163" cy="5881689"/>
          </a:xfrm>
        </p:spPr>
        <p:txBody>
          <a:bodyPr>
            <a:normAutofit/>
          </a:bodyPr>
          <a:lstStyle/>
          <a:p>
            <a:pPr marL="0" indent="0">
              <a:lnSpc>
                <a:spcPct val="170000"/>
              </a:lnSpc>
              <a:buNone/>
            </a:pPr>
            <a:r>
              <a:rPr lang="en-US" sz="2000" dirty="0"/>
              <a:t>Adapted from a design by </a:t>
            </a:r>
            <a:r>
              <a:rPr lang="en-US" sz="2000" b="1" dirty="0"/>
              <a:t>Frank Lloyd Wright</a:t>
            </a:r>
            <a:r>
              <a:rPr lang="en-US" sz="2000" dirty="0"/>
              <a:t>. Designers: </a:t>
            </a:r>
            <a:r>
              <a:rPr lang="en-US" sz="2000" b="1" dirty="0"/>
              <a:t>Frank Lloyd Wright</a:t>
            </a:r>
            <a:r>
              <a:rPr lang="en-US" sz="2000" dirty="0"/>
              <a:t>, David Siegel, Carol </a:t>
            </a:r>
            <a:r>
              <a:rPr lang="en-US" sz="2000" dirty="0" err="1"/>
              <a:t>Toriumi</a:t>
            </a:r>
            <a:r>
              <a:rPr lang="en-US" sz="2000" dirty="0"/>
              <a:t>-Lawrence and </a:t>
            </a:r>
            <a:r>
              <a:rPr lang="en-US" sz="2000" dirty="0" err="1"/>
              <a:t>Carima</a:t>
            </a:r>
            <a:r>
              <a:rPr lang="en-US" sz="2000" dirty="0"/>
              <a:t> El-</a:t>
            </a:r>
            <a:r>
              <a:rPr lang="en-US" sz="2000" dirty="0" err="1"/>
              <a:t>Behairy</a:t>
            </a:r>
            <a:r>
              <a:rPr lang="en-US" sz="2000" dirty="0"/>
              <a:t>. </a:t>
            </a:r>
            <a:endParaRPr lang="en-US" sz="2000"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887" y="0"/>
            <a:ext cx="7150100" cy="1524000"/>
          </a:xfrm>
          <a:prstGeom prst="rect">
            <a:avLst/>
          </a:prstGeom>
        </p:spPr>
      </p:pic>
      <p:sp>
        <p:nvSpPr>
          <p:cNvPr id="5" name="TextBox 4"/>
          <p:cNvSpPr txBox="1"/>
          <p:nvPr/>
        </p:nvSpPr>
        <p:spPr>
          <a:xfrm>
            <a:off x="1671637" y="1714500"/>
            <a:ext cx="6864349" cy="1077218"/>
          </a:xfrm>
          <a:prstGeom prst="rect">
            <a:avLst/>
          </a:prstGeom>
          <a:noFill/>
        </p:spPr>
        <p:txBody>
          <a:bodyPr wrap="square" rtlCol="0">
            <a:spAutoFit/>
          </a:bodyPr>
          <a:lstStyle/>
          <a:p>
            <a:r>
              <a:rPr lang="en-US" sz="3200" b="1" dirty="0"/>
              <a:t>P22-Eaglefeather typeface</a:t>
            </a:r>
          </a:p>
          <a:p>
            <a:endParaRPr lang="en-US" sz="32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887" y="3459954"/>
            <a:ext cx="9677400" cy="3086100"/>
          </a:xfrm>
          <a:prstGeom prst="rect">
            <a:avLst/>
          </a:prstGeom>
        </p:spPr>
      </p:pic>
    </p:spTree>
    <p:extLst>
      <p:ext uri="{BB962C8B-B14F-4D97-AF65-F5344CB8AC3E}">
        <p14:creationId xmlns:p14="http://schemas.microsoft.com/office/powerpoint/2010/main" val="92492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Falling Water, </a:t>
            </a:r>
            <a:r>
              <a:rPr lang="en-US" dirty="0"/>
              <a:t>or </a:t>
            </a:r>
            <a:r>
              <a:rPr lang="en-US" b="1" dirty="0"/>
              <a:t>Kaufmann Residence</a:t>
            </a:r>
            <a:r>
              <a:rPr lang="en-US" dirty="0"/>
              <a:t>, Pennsylvania, 1935</a:t>
            </a:r>
          </a:p>
        </p:txBody>
      </p:sp>
      <p:sp>
        <p:nvSpPr>
          <p:cNvPr id="3" name="Content Placeholder 2"/>
          <p:cNvSpPr>
            <a:spLocks noGrp="1"/>
          </p:cNvSpPr>
          <p:nvPr>
            <p:ph idx="1"/>
          </p:nvPr>
        </p:nvSpPr>
        <p:spPr>
          <a:xfrm>
            <a:off x="838200" y="1803400"/>
            <a:ext cx="3553600" cy="4425950"/>
          </a:xfrm>
        </p:spPr>
        <p:txBody>
          <a:bodyPr>
            <a:normAutofit/>
          </a:bodyPr>
          <a:lstStyle/>
          <a:p>
            <a:pPr marL="0" indent="0">
              <a:buNone/>
            </a:pPr>
            <a:r>
              <a:rPr lang="en-US" dirty="0"/>
              <a:t>The home was built partly over a waterfall on </a:t>
            </a:r>
            <a:r>
              <a:rPr lang="en-US" dirty="0">
                <a:hlinkClick r:id="rId2" tooltip="Bear Run"/>
              </a:rPr>
              <a:t>Bear Run</a:t>
            </a:r>
            <a:r>
              <a:rPr lang="en-US" dirty="0"/>
              <a:t> in the Mill Run section of </a:t>
            </a:r>
            <a:r>
              <a:rPr lang="en-US" dirty="0">
                <a:hlinkClick r:id="rId3" tooltip="Stewart Township, Pennsylvania"/>
              </a:rPr>
              <a:t>Stewart Township</a:t>
            </a:r>
            <a:r>
              <a:rPr lang="en-US" dirty="0"/>
              <a:t>, </a:t>
            </a:r>
            <a:r>
              <a:rPr lang="en-US" dirty="0">
                <a:hlinkClick r:id="rId4" tooltip="Fayette County, Pennsylvania"/>
              </a:rPr>
              <a:t>Fayette County, Pennsylvania</a:t>
            </a:r>
            <a:endParaRPr lang="en-US" dirty="0"/>
          </a:p>
          <a:p>
            <a:pPr marL="0" indent="0" fontAlgn="base">
              <a:buNone/>
            </a:pPr>
            <a:endParaRPr lang="en-US" dirty="0"/>
          </a:p>
          <a:p>
            <a:pPr marL="0" indent="0" fontAlgn="base">
              <a:buNone/>
            </a:pPr>
            <a:endParaRPr lang="en-US" dirty="0"/>
          </a:p>
          <a:p>
            <a:pPr marL="0" indent="0">
              <a:buNone/>
            </a:pPr>
            <a:endParaRPr lang="en-US" dirty="0"/>
          </a:p>
          <a:p>
            <a:pPr marL="0" indent="0">
              <a:buNone/>
            </a:pP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900" y="1778000"/>
            <a:ext cx="7620000" cy="5080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4517" y="1752600"/>
            <a:ext cx="6769100" cy="50768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3632" y="1752600"/>
            <a:ext cx="7288368" cy="5080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9700" y="1758950"/>
            <a:ext cx="6798733" cy="5099050"/>
          </a:xfrm>
          <a:prstGeom prst="rect">
            <a:avLst/>
          </a:prstGeom>
        </p:spPr>
      </p:pic>
    </p:spTree>
    <p:extLst>
      <p:ext uri="{BB962C8B-B14F-4D97-AF65-F5344CB8AC3E}">
        <p14:creationId xmlns:p14="http://schemas.microsoft.com/office/powerpoint/2010/main" val="8188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Solomon Guggenheim Museum, </a:t>
            </a:r>
            <a:br>
              <a:rPr lang="en-US" dirty="0"/>
            </a:br>
            <a:r>
              <a:rPr lang="en-US" dirty="0"/>
              <a:t>Central Park East, NYC, 1959</a:t>
            </a:r>
          </a:p>
        </p:txBody>
      </p:sp>
      <p:sp>
        <p:nvSpPr>
          <p:cNvPr id="3" name="Content Placeholder 2"/>
          <p:cNvSpPr>
            <a:spLocks noGrp="1"/>
          </p:cNvSpPr>
          <p:nvPr>
            <p:ph idx="1"/>
          </p:nvPr>
        </p:nvSpPr>
        <p:spPr>
          <a:xfrm>
            <a:off x="838200" y="1806574"/>
            <a:ext cx="3657600" cy="5095875"/>
          </a:xfrm>
        </p:spPr>
        <p:txBody>
          <a:bodyPr>
            <a:normAutofit/>
          </a:bodyPr>
          <a:lstStyle/>
          <a:p>
            <a:pPr marL="0" indent="0">
              <a:buNone/>
            </a:pPr>
            <a:r>
              <a:rPr lang="en-US" dirty="0"/>
              <a:t>The cylindrical building, wider at the top than the bottom, was conceived as a “temple of the spirit”. Its unique ramp gallery extends up from ground level in a long, continuous spiral along the outer edges of the building to end just under the ceiling skylight. </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216" y="1806575"/>
            <a:ext cx="7544784" cy="5022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216" y="1806574"/>
            <a:ext cx="7544784" cy="53402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216" y="1803733"/>
            <a:ext cx="7544784" cy="53257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216" y="1803732"/>
            <a:ext cx="7544784" cy="585105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944" r="19451"/>
          <a:stretch/>
        </p:blipFill>
        <p:spPr>
          <a:xfrm>
            <a:off x="4647216" y="1830320"/>
            <a:ext cx="7544784" cy="5607050"/>
          </a:xfrm>
          <a:prstGeom prst="rect">
            <a:avLst/>
          </a:prstGeom>
        </p:spPr>
      </p:pic>
    </p:spTree>
    <p:extLst>
      <p:ext uri="{BB962C8B-B14F-4D97-AF65-F5344CB8AC3E}">
        <p14:creationId xmlns:p14="http://schemas.microsoft.com/office/powerpoint/2010/main" val="90616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Massaro</a:t>
            </a:r>
            <a:r>
              <a:rPr lang="en-US" dirty="0"/>
              <a:t> House, Petra Island, NY, </a:t>
            </a:r>
            <a:br>
              <a:rPr lang="en-US" dirty="0"/>
            </a:br>
            <a:r>
              <a:rPr lang="en-US" dirty="0"/>
              <a:t>1949, 2003–2007</a:t>
            </a:r>
          </a:p>
        </p:txBody>
      </p:sp>
      <p:sp>
        <p:nvSpPr>
          <p:cNvPr id="3" name="Content Placeholder 2"/>
          <p:cNvSpPr>
            <a:spLocks noGrp="1"/>
          </p:cNvSpPr>
          <p:nvPr>
            <p:ph idx="1"/>
          </p:nvPr>
        </p:nvSpPr>
        <p:spPr>
          <a:xfrm>
            <a:off x="838200" y="1897856"/>
            <a:ext cx="3985400" cy="5032375"/>
          </a:xfrm>
        </p:spPr>
        <p:txBody>
          <a:bodyPr>
            <a:normAutofit/>
          </a:bodyPr>
          <a:lstStyle/>
          <a:p>
            <a:pPr marL="0" indent="0">
              <a:buNone/>
            </a:pPr>
            <a:r>
              <a:rPr lang="en-US" dirty="0"/>
              <a:t>A</a:t>
            </a:r>
            <a:r>
              <a:rPr lang="en-US" b="1" dirty="0"/>
              <a:t> </a:t>
            </a:r>
            <a:r>
              <a:rPr lang="en-US" dirty="0"/>
              <a:t>private island residence designed by Wright in 1949. As designed it was known as the “</a:t>
            </a:r>
            <a:r>
              <a:rPr lang="en-US" dirty="0" err="1"/>
              <a:t>Chahroudi</a:t>
            </a:r>
            <a:r>
              <a:rPr lang="en-US" dirty="0"/>
              <a:t> House” for the client who commissioned it; as built  in 2003–2007, it gained the name of its owner, Joseph </a:t>
            </a:r>
            <a:r>
              <a:rPr lang="en-US" dirty="0" err="1"/>
              <a:t>Massaro</a:t>
            </a:r>
            <a:r>
              <a:rPr lang="en-US" dirty="0"/>
              <a:t>.</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150" y="1753393"/>
            <a:ext cx="6800850" cy="510063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600"/>
          <a:stretch/>
        </p:blipFill>
        <p:spPr>
          <a:xfrm>
            <a:off x="5391150" y="1753393"/>
            <a:ext cx="6800850" cy="512423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2963" r="1"/>
          <a:stretch/>
        </p:blipFill>
        <p:spPr>
          <a:xfrm>
            <a:off x="5391150" y="1786731"/>
            <a:ext cx="7490424" cy="510499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150" y="2550319"/>
            <a:ext cx="7594600" cy="42799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1150" y="1751408"/>
            <a:ext cx="8167371" cy="5104607"/>
          </a:xfrm>
          <a:prstGeom prst="rect">
            <a:avLst/>
          </a:prstGeom>
        </p:spPr>
      </p:pic>
    </p:spTree>
    <p:extLst>
      <p:ext uri="{BB962C8B-B14F-4D97-AF65-F5344CB8AC3E}">
        <p14:creationId xmlns:p14="http://schemas.microsoft.com/office/powerpoint/2010/main" val="10393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Storer</a:t>
            </a:r>
            <a:r>
              <a:rPr lang="en-US" dirty="0"/>
              <a:t> House, LA</a:t>
            </a:r>
            <a:br>
              <a:rPr lang="en-US" dirty="0"/>
            </a:br>
            <a:r>
              <a:rPr lang="en-US" dirty="0"/>
              <a:t>1922–24</a:t>
            </a:r>
          </a:p>
        </p:txBody>
      </p:sp>
      <p:sp>
        <p:nvSpPr>
          <p:cNvPr id="3" name="Content Placeholder 2"/>
          <p:cNvSpPr>
            <a:spLocks noGrp="1"/>
          </p:cNvSpPr>
          <p:nvPr>
            <p:ph idx="1"/>
          </p:nvPr>
        </p:nvSpPr>
        <p:spPr>
          <a:xfrm>
            <a:off x="838200" y="1825625"/>
            <a:ext cx="3890150" cy="5032375"/>
          </a:xfrm>
        </p:spPr>
        <p:txBody>
          <a:bodyPr>
            <a:normAutofit lnSpcReduction="10000"/>
          </a:bodyPr>
          <a:lstStyle/>
          <a:p>
            <a:pPr marL="0" indent="0">
              <a:buNone/>
            </a:pPr>
            <a:r>
              <a:rPr lang="en-US" dirty="0"/>
              <a:t> The structure is noteworthy as one of the four </a:t>
            </a:r>
            <a:r>
              <a:rPr lang="en-US" dirty="0">
                <a:hlinkClick r:id="rId2" tooltip="Mayan Revival architecture"/>
              </a:rPr>
              <a:t>Mayan Revival style</a:t>
            </a:r>
            <a:r>
              <a:rPr lang="en-US" dirty="0"/>
              <a:t> </a:t>
            </a:r>
            <a:r>
              <a:rPr lang="en-US" dirty="0">
                <a:hlinkClick r:id="rId3" tooltip="Textile block house"/>
              </a:rPr>
              <a:t>textile-block houses</a:t>
            </a:r>
            <a:r>
              <a:rPr lang="en-US" dirty="0"/>
              <a:t> built in the Los Angeles area. Wright used the textile-block motif to “fit” the home into the hillside, trying to create the impression that the home was “a man-made </a:t>
            </a:r>
            <a:r>
              <a:rPr lang="en-US" dirty="0">
                <a:hlinkClick r:id="rId4" tooltip="Organic architecture"/>
              </a:rPr>
              <a:t>extension of the landscape</a:t>
            </a:r>
            <a:r>
              <a:rPr lang="en-US" dirty="0"/>
              <a:t>.”</a:t>
            </a:r>
          </a:p>
          <a:p>
            <a:endParaRPr lang="en-US" dirty="0"/>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829" y="1899538"/>
            <a:ext cx="6774171" cy="495846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2466" y="0"/>
            <a:ext cx="5124353" cy="6858000"/>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2684" t="3928" b="4641"/>
          <a:stretch/>
        </p:blipFill>
        <p:spPr>
          <a:xfrm>
            <a:off x="5347285" y="2667000"/>
            <a:ext cx="8642668" cy="4191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3050" y="1386840"/>
            <a:ext cx="6838950" cy="5471160"/>
          </a:xfrm>
          <a:prstGeom prst="rect">
            <a:avLst/>
          </a:prstGeom>
        </p:spPr>
      </p:pic>
    </p:spTree>
    <p:extLst>
      <p:ext uri="{BB962C8B-B14F-4D97-AF65-F5344CB8AC3E}">
        <p14:creationId xmlns:p14="http://schemas.microsoft.com/office/powerpoint/2010/main" val="101869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fontScale="90000"/>
          </a:bodyPr>
          <a:lstStyle/>
          <a:p>
            <a:pPr fontAlgn="base"/>
            <a:r>
              <a:rPr lang="en-US" dirty="0"/>
              <a:t>Ennis House,</a:t>
            </a:r>
            <a:br>
              <a:rPr lang="en-US" dirty="0"/>
            </a:br>
            <a:r>
              <a:rPr lang="en-US" dirty="0"/>
              <a:t>LA, CA, 1923–24</a:t>
            </a:r>
          </a:p>
        </p:txBody>
      </p:sp>
      <p:sp>
        <p:nvSpPr>
          <p:cNvPr id="6" name="TextBox 5"/>
          <p:cNvSpPr txBox="1"/>
          <p:nvPr/>
        </p:nvSpPr>
        <p:spPr>
          <a:xfrm>
            <a:off x="838200" y="1858095"/>
            <a:ext cx="3019425" cy="4247317"/>
          </a:xfrm>
          <a:prstGeom prst="rect">
            <a:avLst/>
          </a:prstGeom>
          <a:noFill/>
        </p:spPr>
        <p:txBody>
          <a:bodyPr wrap="square" rtlCol="0">
            <a:spAutoFit/>
          </a:bodyPr>
          <a:lstStyle/>
          <a:p>
            <a:r>
              <a:rPr lang="en-US" dirty="0"/>
              <a:t>The design is the fourth and largest of Wright's </a:t>
            </a:r>
            <a:r>
              <a:rPr lang="en-US" dirty="0">
                <a:hlinkClick r:id="rId2" tooltip="Textile block house"/>
              </a:rPr>
              <a:t>textile block</a:t>
            </a:r>
            <a:r>
              <a:rPr lang="en-US" dirty="0"/>
              <a:t> designs, based on ancient </a:t>
            </a:r>
            <a:r>
              <a:rPr lang="en-US" dirty="0">
                <a:hlinkClick r:id="rId3" tooltip="Maya civilization"/>
              </a:rPr>
              <a:t>Maya</a:t>
            </a:r>
            <a:r>
              <a:rPr lang="en-US" dirty="0"/>
              <a:t> temples and constructed primarily of interlocking pre-cast </a:t>
            </a:r>
            <a:r>
              <a:rPr lang="en-US" dirty="0">
                <a:hlinkClick r:id="rId4" tooltip="Concrete masonry unit"/>
              </a:rPr>
              <a:t>concrete blocks</a:t>
            </a:r>
            <a:r>
              <a:rPr lang="en-US" dirty="0"/>
              <a:t>. It is sometimes referred to as an example of the </a:t>
            </a:r>
            <a:r>
              <a:rPr lang="en-US" dirty="0">
                <a:hlinkClick r:id="rId5" tooltip="Mayan Revival architecture"/>
              </a:rPr>
              <a:t>Mayan Revival architecture</a:t>
            </a:r>
            <a:r>
              <a:rPr lang="en-US" dirty="0"/>
              <a:t>. Its prominent detail is the relief ornamentation on its textile blocks, inspired by the symmetrical reliefs of </a:t>
            </a:r>
            <a:r>
              <a:rPr lang="en-US" dirty="0">
                <a:hlinkClick r:id="rId6" tooltip="Puuc architecture"/>
              </a:rPr>
              <a:t>Puuc architecture</a:t>
            </a:r>
            <a:r>
              <a:rPr lang="en-US" dirty="0"/>
              <a:t> in </a:t>
            </a:r>
            <a:r>
              <a:rPr lang="en-US" dirty="0">
                <a:hlinkClick r:id="rId7" tooltip="Uxmal"/>
              </a:rPr>
              <a:t>Uxmal</a:t>
            </a:r>
            <a:r>
              <a:rPr lang="en-US" dirty="0"/>
              <a:t>.</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6297" y="2207033"/>
            <a:ext cx="7378958" cy="511342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1875" y="392250"/>
            <a:ext cx="4397071" cy="216275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1303" y="2778549"/>
            <a:ext cx="7780697" cy="3849824"/>
          </a:xfrm>
          <a:prstGeom prst="rect">
            <a:avLst/>
          </a:prstGeom>
        </p:spPr>
      </p:pic>
      <p:pic>
        <p:nvPicPr>
          <p:cNvPr id="23" name="Picture 30" descr="arin County Civic Center ennis hous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3569" y="2213364"/>
            <a:ext cx="6838950" cy="4999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79468" y="2206327"/>
            <a:ext cx="7696199" cy="4329112"/>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70180" y="2193676"/>
            <a:ext cx="8121820" cy="4065235"/>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76052" y="2193182"/>
            <a:ext cx="8013116" cy="4515900"/>
          </a:xfrm>
          <a:prstGeom prst="rect">
            <a:avLst/>
          </a:prstGeom>
        </p:spPr>
      </p:pic>
    </p:spTree>
    <p:extLst>
      <p:ext uri="{BB962C8B-B14F-4D97-AF65-F5344CB8AC3E}">
        <p14:creationId xmlns:p14="http://schemas.microsoft.com/office/powerpoint/2010/main" val="84328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9"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975" y="1902100"/>
            <a:ext cx="7416025" cy="4944017"/>
          </a:xfrm>
          <a:prstGeom prst="rect">
            <a:avLst/>
          </a:prstGeom>
        </p:spPr>
      </p:pic>
      <p:sp>
        <p:nvSpPr>
          <p:cNvPr id="2" name="Title 1"/>
          <p:cNvSpPr>
            <a:spLocks noGrp="1"/>
          </p:cNvSpPr>
          <p:nvPr>
            <p:ph type="title"/>
          </p:nvPr>
        </p:nvSpPr>
        <p:spPr>
          <a:xfrm>
            <a:off x="838200" y="365125"/>
            <a:ext cx="11353800" cy="1325563"/>
          </a:xfrm>
        </p:spPr>
        <p:txBody>
          <a:bodyPr>
            <a:normAutofit fontScale="90000"/>
          </a:bodyPr>
          <a:lstStyle/>
          <a:p>
            <a:pPr fontAlgn="base"/>
            <a:r>
              <a:rPr lang="en-US" dirty="0"/>
              <a:t>Hollyhock House</a:t>
            </a:r>
            <a:br>
              <a:rPr lang="en-US" dirty="0"/>
            </a:br>
            <a:r>
              <a:rPr lang="en-US" dirty="0"/>
              <a:t>LA, CA, 1919–1921</a:t>
            </a:r>
          </a:p>
        </p:txBody>
      </p:sp>
      <p:sp>
        <p:nvSpPr>
          <p:cNvPr id="3" name="Content Placeholder 2"/>
          <p:cNvSpPr>
            <a:spLocks noGrp="1"/>
          </p:cNvSpPr>
          <p:nvPr>
            <p:ph idx="1"/>
          </p:nvPr>
        </p:nvSpPr>
        <p:spPr>
          <a:xfrm>
            <a:off x="794991" y="1902094"/>
            <a:ext cx="3937775" cy="4646613"/>
          </a:xfrm>
        </p:spPr>
        <p:txBody>
          <a:bodyPr>
            <a:normAutofit fontScale="92500" lnSpcReduction="20000"/>
          </a:bodyPr>
          <a:lstStyle/>
          <a:p>
            <a:pPr marL="0" indent="0" fontAlgn="base">
              <a:buNone/>
            </a:pPr>
            <a:r>
              <a:rPr lang="en-US" dirty="0"/>
              <a:t>Called the harbinger of California modernism. The monumental hilltop home has open multipurpose rooms and eliminates the barrier between the interior and the exterior in many places. These are features that became synonymous with California living and residential design as a whole. “It began to change the way Americans used and lived in domestic interior spaces.”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011" y="2600325"/>
            <a:ext cx="7436987" cy="42576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237" y="0"/>
            <a:ext cx="3433761" cy="2273053"/>
          </a:xfrm>
          <a:prstGeom prst="rect">
            <a:avLst/>
          </a:prstGeom>
          <a:effectLst>
            <a:reflection blurRad="6350" stA="50000" endA="300" endPos="55000" dir="5400000" sy="-100000" algn="bl" rotWithShape="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233" y="1902099"/>
            <a:ext cx="7406767" cy="494401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1210" y="1902098"/>
            <a:ext cx="7420788" cy="495590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009" y="1902097"/>
            <a:ext cx="7430139" cy="495590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8159" y="1902096"/>
            <a:ext cx="7433856" cy="495590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2464" y="1902095"/>
            <a:ext cx="7433858" cy="4955905"/>
          </a:xfrm>
          <a:prstGeom prst="rect">
            <a:avLst/>
          </a:prstGeom>
        </p:spPr>
      </p:pic>
    </p:spTree>
    <p:extLst>
      <p:ext uri="{BB962C8B-B14F-4D97-AF65-F5344CB8AC3E}">
        <p14:creationId xmlns:p14="http://schemas.microsoft.com/office/powerpoint/2010/main" val="18053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xit" presetSubtype="0" fill="hold" nodeType="withEffect">
                                  <p:stCondLst>
                                    <p:cond delay="0"/>
                                  </p:stCondLst>
                                  <p:childTnLst>
                                    <p:animEffect transition="out" filter="dissolv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9"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9"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dissolv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9"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dissolv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fontScale="90000"/>
          </a:bodyPr>
          <a:lstStyle/>
          <a:p>
            <a:pPr fontAlgn="base"/>
            <a:r>
              <a:rPr lang="en-US" dirty="0"/>
              <a:t>The Unity Temple</a:t>
            </a:r>
            <a:br>
              <a:rPr lang="en-US" dirty="0"/>
            </a:br>
            <a:r>
              <a:rPr lang="en-US" dirty="0"/>
              <a:t>Oak Park, Illinois, 1905–1908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7657" y="1690603"/>
            <a:ext cx="7818617" cy="5167396"/>
          </a:xfrm>
          <a:prstGeom prst="rect">
            <a:avLst/>
          </a:prstGeom>
        </p:spPr>
      </p:pic>
      <p:sp>
        <p:nvSpPr>
          <p:cNvPr id="6" name="TextBox 5"/>
          <p:cNvSpPr txBox="1"/>
          <p:nvPr/>
        </p:nvSpPr>
        <p:spPr>
          <a:xfrm>
            <a:off x="838200" y="1914525"/>
            <a:ext cx="3352800" cy="4247317"/>
          </a:xfrm>
          <a:prstGeom prst="rect">
            <a:avLst/>
          </a:prstGeom>
          <a:noFill/>
        </p:spPr>
        <p:txBody>
          <a:bodyPr wrap="square" rtlCol="0">
            <a:spAutoFit/>
          </a:bodyPr>
          <a:lstStyle/>
          <a:p>
            <a:r>
              <a:rPr lang="en-US" dirty="0"/>
              <a:t>Designed in Wright’s Oak Park Studio for his own Unitarian congregation, it is one of the first public buildings in America to feature exposed concrete and is Wright’s greatest public building of his Prairie Style era. The harmony of the building’s strikingly geometric architecture and decorative elements exemplifies Wright’s theory of organic design. Unity Temple announced a new era of innovation in modern architecture.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938" y="2214562"/>
            <a:ext cx="7739061" cy="464343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9063" y="1681931"/>
            <a:ext cx="6452935" cy="5162348"/>
          </a:xfrm>
          <a:prstGeom prst="rect">
            <a:avLst/>
          </a:prstGeom>
        </p:spPr>
      </p:pic>
      <p:pic>
        <p:nvPicPr>
          <p:cNvPr id="20" name="Picture 25" descr="rank lloyd wright unity temple "/>
          <p:cNvPicPr>
            <a:picLocks noChangeAspect="1" noChangeArrowheads="1"/>
          </p:cNvPicPr>
          <p:nvPr/>
        </p:nvPicPr>
        <p:blipFill rotWithShape="1">
          <a:blip r:embed="rId5">
            <a:extLst>
              <a:ext uri="{28A0092B-C50C-407E-A947-70E740481C1C}">
                <a14:useLocalDpi xmlns:a14="http://schemas.microsoft.com/office/drawing/2010/main" val="0"/>
              </a:ext>
            </a:extLst>
          </a:blip>
          <a:srcRect b="14396"/>
          <a:stretch/>
        </p:blipFill>
        <p:spPr bwMode="auto">
          <a:xfrm>
            <a:off x="4477656" y="1690354"/>
            <a:ext cx="7541892" cy="51676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2938" y="2427200"/>
            <a:ext cx="7739060" cy="332167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356" y="1702411"/>
            <a:ext cx="7854928" cy="4418397"/>
          </a:xfrm>
          <a:prstGeom prst="rect">
            <a:avLst/>
          </a:prstGeom>
        </p:spPr>
      </p:pic>
    </p:spTree>
    <p:extLst>
      <p:ext uri="{BB962C8B-B14F-4D97-AF65-F5344CB8AC3E}">
        <p14:creationId xmlns:p14="http://schemas.microsoft.com/office/powerpoint/2010/main" val="47522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9"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Ward Willits House, </a:t>
            </a:r>
            <a:br>
              <a:rPr lang="en-US" dirty="0"/>
            </a:br>
            <a:r>
              <a:rPr lang="en-US" dirty="0"/>
              <a:t>Highland Park, Illinois, 1901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230" y="2197430"/>
            <a:ext cx="7937831" cy="3624943"/>
          </a:xfrm>
          <a:prstGeom prst="rect">
            <a:avLst/>
          </a:prstGeom>
        </p:spPr>
      </p:pic>
      <p:sp>
        <p:nvSpPr>
          <p:cNvPr id="3" name="TextBox 2"/>
          <p:cNvSpPr txBox="1"/>
          <p:nvPr/>
        </p:nvSpPr>
        <p:spPr>
          <a:xfrm>
            <a:off x="838202" y="2024743"/>
            <a:ext cx="2950028" cy="3970318"/>
          </a:xfrm>
          <a:prstGeom prst="rect">
            <a:avLst/>
          </a:prstGeom>
          <a:noFill/>
        </p:spPr>
        <p:txBody>
          <a:bodyPr wrap="square" rtlCol="0">
            <a:spAutoFit/>
          </a:bodyPr>
          <a:lstStyle/>
          <a:p>
            <a:r>
              <a:rPr lang="en-US" dirty="0"/>
              <a:t>Considered the first of the  </a:t>
            </a:r>
            <a:r>
              <a:rPr lang="en-US" dirty="0">
                <a:hlinkClick r:id="rId3" tooltip="Prairie School"/>
              </a:rPr>
              <a:t>Prairie</a:t>
            </a:r>
            <a:r>
              <a:rPr lang="en-US" dirty="0"/>
              <a:t> style houses. One of the more interesting points about the house is Wright's ability to seamlessly combine architecture with nature. The plan is a cruciate with four wings extending out from a central fireplace. In addition to stained-glass windows and wooden screens that divide rooms, Wright also designed most of the furniture in the house.</a:t>
            </a:r>
          </a:p>
        </p:txBody>
      </p:sp>
    </p:spTree>
    <p:extLst>
      <p:ext uri="{BB962C8B-B14F-4D97-AF65-F5344CB8AC3E}">
        <p14:creationId xmlns:p14="http://schemas.microsoft.com/office/powerpoint/2010/main" val="1203946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fontScale="90000"/>
          </a:bodyPr>
          <a:lstStyle/>
          <a:p>
            <a:r>
              <a:rPr lang="en-US" dirty="0"/>
              <a:t>The William G. Fricke House, </a:t>
            </a:r>
            <a:br>
              <a:rPr lang="en-US" dirty="0"/>
            </a:br>
            <a:r>
              <a:rPr lang="en-US" dirty="0"/>
              <a:t>Oak Park, Illinois, 1901–02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7246" y="1945777"/>
            <a:ext cx="8084754" cy="5167312"/>
          </a:xfrm>
          <a:prstGeom prst="rect">
            <a:avLst/>
          </a:prstGeom>
        </p:spPr>
      </p:pic>
      <p:pic>
        <p:nvPicPr>
          <p:cNvPr id="8200" name="Picture 24" descr="rank lloyd wright william g fricke house "/>
          <p:cNvPicPr>
            <a:picLocks noChangeAspect="1" noChangeArrowheads="1"/>
          </p:cNvPicPr>
          <p:nvPr/>
        </p:nvPicPr>
        <p:blipFill rotWithShape="1">
          <a:blip r:embed="rId3">
            <a:extLst>
              <a:ext uri="{28A0092B-C50C-407E-A947-70E740481C1C}">
                <a14:useLocalDpi xmlns:a14="http://schemas.microsoft.com/office/drawing/2010/main" val="0"/>
              </a:ext>
            </a:extLst>
          </a:blip>
          <a:srcRect b="12217"/>
          <a:stretch/>
        </p:blipFill>
        <p:spPr bwMode="auto">
          <a:xfrm>
            <a:off x="4107246" y="1938059"/>
            <a:ext cx="8084754" cy="460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1945777"/>
            <a:ext cx="2979420" cy="4524315"/>
          </a:xfrm>
          <a:prstGeom prst="rect">
            <a:avLst/>
          </a:prstGeom>
          <a:noFill/>
        </p:spPr>
        <p:txBody>
          <a:bodyPr wrap="square" rtlCol="0">
            <a:spAutoFit/>
          </a:bodyPr>
          <a:lstStyle/>
          <a:p>
            <a:r>
              <a:rPr lang="en-US" dirty="0"/>
              <a:t>In these early works, Wright is experimenting more and more with furniture designed by him as to his dismay, noted that clients –moved in with their antique furniture.</a:t>
            </a:r>
          </a:p>
          <a:p>
            <a:r>
              <a:rPr lang="en-US" dirty="0"/>
              <a:t>Using fixed shelves, chairs, sideboards, wardrobes, etc.. ensured that at least basic furniture was in line with the overall design. The architecture of the garden was based on the building, in order to give an impression of unity.</a:t>
            </a:r>
          </a:p>
          <a:p>
            <a:endParaRPr lang="en-US" dirty="0"/>
          </a:p>
        </p:txBody>
      </p:sp>
    </p:spTree>
    <p:extLst>
      <p:ext uri="{BB962C8B-B14F-4D97-AF65-F5344CB8AC3E}">
        <p14:creationId xmlns:p14="http://schemas.microsoft.com/office/powerpoint/2010/main" val="9627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7138" y="1524000"/>
            <a:ext cx="10233800" cy="5993157"/>
          </a:xfrm>
        </p:spPr>
        <p:txBody>
          <a:bodyPr>
            <a:normAutofit fontScale="92500"/>
          </a:bodyPr>
          <a:lstStyle/>
          <a:p>
            <a:pPr>
              <a:lnSpc>
                <a:spcPct val="120000"/>
              </a:lnSpc>
            </a:pPr>
            <a:r>
              <a:rPr lang="en-US" dirty="0">
                <a:solidFill>
                  <a:schemeClr val="tx2"/>
                </a:solidFill>
              </a:rPr>
              <a:t>FLW was an American </a:t>
            </a:r>
            <a:r>
              <a:rPr lang="en-US" dirty="0">
                <a:solidFill>
                  <a:schemeClr val="tx2"/>
                </a:solidFill>
                <a:hlinkClick r:id="rId2" tooltip="Architect"/>
              </a:rPr>
              <a:t>architect</a:t>
            </a:r>
            <a:r>
              <a:rPr lang="en-US" dirty="0">
                <a:solidFill>
                  <a:schemeClr val="tx2"/>
                </a:solidFill>
              </a:rPr>
              <a:t>, interior designer, writer and educator. </a:t>
            </a:r>
          </a:p>
          <a:p>
            <a:pPr>
              <a:lnSpc>
                <a:spcPct val="120000"/>
              </a:lnSpc>
            </a:pPr>
            <a:r>
              <a:rPr lang="en-US" dirty="0">
                <a:solidFill>
                  <a:schemeClr val="tx2"/>
                </a:solidFill>
              </a:rPr>
              <a:t>He believed in designing structures that were in harmony with humanity and its environment, a philosophy he called </a:t>
            </a:r>
            <a:r>
              <a:rPr lang="en-US" u="sng" dirty="0">
                <a:solidFill>
                  <a:schemeClr val="tx2"/>
                </a:solidFill>
                <a:hlinkClick r:id="rId3" tooltip="Organic architecture"/>
              </a:rPr>
              <a:t>organic architecture</a:t>
            </a:r>
            <a:r>
              <a:rPr lang="en-US" dirty="0">
                <a:solidFill>
                  <a:schemeClr val="tx2"/>
                </a:solidFill>
              </a:rPr>
              <a:t>.</a:t>
            </a:r>
          </a:p>
          <a:p>
            <a:pPr>
              <a:lnSpc>
                <a:spcPct val="120000"/>
              </a:lnSpc>
            </a:pPr>
            <a:r>
              <a:rPr lang="en-US" dirty="0">
                <a:solidFill>
                  <a:schemeClr val="tx2"/>
                </a:solidFill>
              </a:rPr>
              <a:t>Wright was the pioneer of the </a:t>
            </a:r>
            <a:r>
              <a:rPr lang="en-US" dirty="0">
                <a:solidFill>
                  <a:schemeClr val="tx2"/>
                </a:solidFill>
                <a:hlinkClick r:id="rId4" tooltip="Prairie School"/>
              </a:rPr>
              <a:t>Prairie School</a:t>
            </a:r>
            <a:r>
              <a:rPr lang="en-US" dirty="0">
                <a:solidFill>
                  <a:schemeClr val="tx2"/>
                </a:solidFill>
              </a:rPr>
              <a:t> movement of architecture and he also developed the concept of the </a:t>
            </a:r>
            <a:r>
              <a:rPr lang="en-US" dirty="0">
                <a:solidFill>
                  <a:schemeClr val="tx2"/>
                </a:solidFill>
                <a:hlinkClick r:id="rId5" tooltip="Usonia"/>
              </a:rPr>
              <a:t>Usonian</a:t>
            </a:r>
            <a:r>
              <a:rPr lang="en-US" dirty="0">
                <a:solidFill>
                  <a:schemeClr val="tx2"/>
                </a:solidFill>
              </a:rPr>
              <a:t> home in </a:t>
            </a:r>
            <a:r>
              <a:rPr lang="en-US" dirty="0">
                <a:solidFill>
                  <a:schemeClr val="tx2"/>
                </a:solidFill>
                <a:hlinkClick r:id="rId6" tooltip="Broadacre City"/>
              </a:rPr>
              <a:t>Broadacre City</a:t>
            </a:r>
            <a:r>
              <a:rPr lang="en-US" dirty="0">
                <a:solidFill>
                  <a:schemeClr val="tx2"/>
                </a:solidFill>
              </a:rPr>
              <a:t>, his unique vision for urban planning.</a:t>
            </a:r>
          </a:p>
          <a:p>
            <a:pPr>
              <a:lnSpc>
                <a:spcPct val="120000"/>
              </a:lnSpc>
            </a:pPr>
            <a:r>
              <a:rPr lang="en-US" dirty="0">
                <a:solidFill>
                  <a:schemeClr val="tx2"/>
                </a:solidFill>
              </a:rPr>
              <a:t>He often designed interior elements for these buildings as well, including furniture and </a:t>
            </a:r>
            <a:r>
              <a:rPr lang="en-US" dirty="0">
                <a:solidFill>
                  <a:schemeClr val="tx2"/>
                </a:solidFill>
                <a:hlinkClick r:id="rId7" tooltip="Stained glass"/>
              </a:rPr>
              <a:t>stained glass</a:t>
            </a:r>
            <a:r>
              <a:rPr lang="en-US" dirty="0">
                <a:solidFill>
                  <a:schemeClr val="tx2"/>
                </a:solidFill>
              </a:rPr>
              <a:t>. </a:t>
            </a:r>
          </a:p>
          <a:p>
            <a:pPr>
              <a:lnSpc>
                <a:spcPct val="120000"/>
              </a:lnSpc>
            </a:pPr>
            <a:r>
              <a:rPr lang="en-US" dirty="0">
                <a:solidFill>
                  <a:schemeClr val="tx2"/>
                </a:solidFill>
              </a:rPr>
              <a:t>Wright was recognized in 1991 by the </a:t>
            </a:r>
            <a:r>
              <a:rPr lang="en-US" dirty="0">
                <a:solidFill>
                  <a:schemeClr val="tx2"/>
                </a:solidFill>
                <a:hlinkClick r:id="rId8" tooltip="American Institute of Architects"/>
              </a:rPr>
              <a:t>American Institute of Architects</a:t>
            </a:r>
            <a:r>
              <a:rPr lang="en-US" dirty="0">
                <a:solidFill>
                  <a:schemeClr val="tx2"/>
                </a:solidFill>
              </a:rPr>
              <a:t> as “the greatest American architect of all time”.</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5887" y="0"/>
            <a:ext cx="7150100" cy="1524000"/>
          </a:xfrm>
          <a:prstGeom prst="rect">
            <a:avLst/>
          </a:prstGeom>
        </p:spPr>
      </p:pic>
      <p:sp>
        <p:nvSpPr>
          <p:cNvPr id="2" name="TextBox 1"/>
          <p:cNvSpPr txBox="1"/>
          <p:nvPr/>
        </p:nvSpPr>
        <p:spPr>
          <a:xfrm>
            <a:off x="8628185" y="164123"/>
            <a:ext cx="2954215" cy="923330"/>
          </a:xfrm>
          <a:prstGeom prst="rect">
            <a:avLst/>
          </a:prstGeom>
          <a:noFill/>
        </p:spPr>
        <p:txBody>
          <a:bodyPr wrap="square" rtlCol="0">
            <a:spAutoFit/>
          </a:bodyPr>
          <a:lstStyle/>
          <a:p>
            <a:r>
              <a:rPr lang="en-US" i="1" dirty="0"/>
              <a:t>Study nature, love nature, stay close to nature. </a:t>
            </a:r>
            <a:br>
              <a:rPr lang="en-US" i="1" dirty="0"/>
            </a:br>
            <a:r>
              <a:rPr lang="en-US" i="1" dirty="0"/>
              <a:t>It will never fail you.</a:t>
            </a:r>
            <a:endParaRPr lang="en-US" dirty="0"/>
          </a:p>
        </p:txBody>
      </p:sp>
    </p:spTree>
    <p:extLst>
      <p:ext uri="{BB962C8B-B14F-4D97-AF65-F5344CB8AC3E}">
        <p14:creationId xmlns:p14="http://schemas.microsoft.com/office/powerpoint/2010/main" val="22342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fontScale="90000"/>
          </a:bodyPr>
          <a:lstStyle/>
          <a:p>
            <a:pPr fontAlgn="base"/>
            <a:r>
              <a:rPr lang="en-US" dirty="0" err="1"/>
              <a:t>Robie</a:t>
            </a:r>
            <a:r>
              <a:rPr lang="en-US" dirty="0"/>
              <a:t> House,</a:t>
            </a:r>
            <a:br>
              <a:rPr lang="en-US" dirty="0"/>
            </a:br>
            <a:r>
              <a:rPr lang="en-US" dirty="0"/>
              <a:t>Chicago, Illinois 1909</a:t>
            </a:r>
          </a:p>
        </p:txBody>
      </p:sp>
      <p:sp>
        <p:nvSpPr>
          <p:cNvPr id="3" name="Content Placeholder 2"/>
          <p:cNvSpPr>
            <a:spLocks noGrp="1"/>
          </p:cNvSpPr>
          <p:nvPr>
            <p:ph idx="1"/>
          </p:nvPr>
        </p:nvSpPr>
        <p:spPr>
          <a:xfrm>
            <a:off x="838200" y="1690688"/>
            <a:ext cx="2583320" cy="5032375"/>
          </a:xfrm>
        </p:spPr>
        <p:txBody>
          <a:bodyPr>
            <a:normAutofit fontScale="70000" lnSpcReduction="20000"/>
          </a:bodyPr>
          <a:lstStyle/>
          <a:p>
            <a:pPr marL="0" indent="0" fontAlgn="base">
              <a:buNone/>
            </a:pPr>
            <a:r>
              <a:rPr lang="en-US" dirty="0" err="1"/>
              <a:t>Robie</a:t>
            </a:r>
            <a:r>
              <a:rPr lang="en-US" dirty="0"/>
              <a:t> House is the consummate expression of the Prairie style—conceived as an integral whole—site and structure, interior and exterior, furniture, ornament and architecture, each element is connected. Unrelentingly horizontal in its elevation and a dynamic configuration of sliding planes in its plan, the </a:t>
            </a:r>
            <a:r>
              <a:rPr lang="en-US" dirty="0" err="1"/>
              <a:t>Robie</a:t>
            </a:r>
            <a:r>
              <a:rPr lang="en-US" dirty="0"/>
              <a:t> House is the most innovative and forward thinking of all Wright’s Prairie houses.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079" y="2186378"/>
            <a:ext cx="5760720" cy="3456432"/>
          </a:xfrm>
          <a:prstGeom prst="rect">
            <a:avLst/>
          </a:prstGeom>
        </p:spPr>
      </p:pic>
      <p:pic>
        <p:nvPicPr>
          <p:cNvPr id="5" name="Picture 4"/>
          <p:cNvPicPr>
            <a:picLocks noChangeAspect="1"/>
          </p:cNvPicPr>
          <p:nvPr/>
        </p:nvPicPr>
        <p:blipFill>
          <a:blip r:embed="rId3"/>
          <a:stretch>
            <a:fillRect/>
          </a:stretch>
        </p:blipFill>
        <p:spPr>
          <a:xfrm>
            <a:off x="3479095" y="1690688"/>
            <a:ext cx="9156700" cy="3949700"/>
          </a:xfrm>
          <a:prstGeom prst="rect">
            <a:avLst/>
          </a:prstGeom>
        </p:spPr>
      </p:pic>
    </p:spTree>
    <p:extLst>
      <p:ext uri="{BB962C8B-B14F-4D97-AF65-F5344CB8AC3E}">
        <p14:creationId xmlns:p14="http://schemas.microsoft.com/office/powerpoint/2010/main" val="10609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Taliesin West </a:t>
            </a:r>
            <a:br>
              <a:rPr lang="en-US" dirty="0"/>
            </a:br>
            <a:r>
              <a:rPr lang="en-US" dirty="0"/>
              <a:t>Scottsdale, Arizona 1937</a:t>
            </a:r>
          </a:p>
        </p:txBody>
      </p:sp>
      <p:sp>
        <p:nvSpPr>
          <p:cNvPr id="3" name="Content Placeholder 2"/>
          <p:cNvSpPr>
            <a:spLocks noGrp="1"/>
          </p:cNvSpPr>
          <p:nvPr>
            <p:ph idx="1"/>
          </p:nvPr>
        </p:nvSpPr>
        <p:spPr>
          <a:xfrm>
            <a:off x="726687" y="1955811"/>
            <a:ext cx="3766325" cy="4589463"/>
          </a:xfrm>
        </p:spPr>
        <p:txBody>
          <a:bodyPr>
            <a:normAutofit fontScale="85000" lnSpcReduction="20000"/>
          </a:bodyPr>
          <a:lstStyle/>
          <a:p>
            <a:pPr marL="0" indent="0">
              <a:buNone/>
            </a:pPr>
            <a:r>
              <a:rPr lang="en-US" dirty="0"/>
              <a:t>Wright’s beloved winter home and the bustling headquarters of the Taliesin Fellowship, was established in 1937 and diligently handcrafted over many years into a world unto itself. Deeply connected to the desert from which it was forged, Taliesin West possesses an almost prehistoric grandeur. It was built and maintained almost entirely by Wright and his apprentices, making it among the most personal of the architect’s creations.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964" b="-1"/>
          <a:stretch/>
        </p:blipFill>
        <p:spPr>
          <a:xfrm>
            <a:off x="4681537" y="1643087"/>
            <a:ext cx="9582150" cy="5186338"/>
          </a:xfrm>
          <a:prstGeom prst="rect">
            <a:avLst/>
          </a:prstGeom>
        </p:spPr>
      </p:pic>
      <p:pic>
        <p:nvPicPr>
          <p:cNvPr id="20" name="Picture 23" descr="rank lloyd wright taliesin west "/>
          <p:cNvPicPr>
            <a:picLocks noChangeAspect="1" noChangeArrowheads="1"/>
          </p:cNvPicPr>
          <p:nvPr/>
        </p:nvPicPr>
        <p:blipFill rotWithShape="1">
          <a:blip r:embed="rId3">
            <a:extLst>
              <a:ext uri="{28A0092B-C50C-407E-A947-70E740481C1C}">
                <a14:useLocalDpi xmlns:a14="http://schemas.microsoft.com/office/drawing/2010/main" val="0"/>
              </a:ext>
            </a:extLst>
          </a:blip>
          <a:srcRect t="-4191" b="-1"/>
          <a:stretch/>
        </p:blipFill>
        <p:spPr bwMode="auto">
          <a:xfrm>
            <a:off x="4681537" y="1643087"/>
            <a:ext cx="7015019" cy="521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3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Rookery Building </a:t>
            </a:r>
            <a:br>
              <a:rPr lang="en-US" dirty="0"/>
            </a:br>
            <a:r>
              <a:rPr lang="en-US" dirty="0"/>
              <a:t>Chicago, Illinois 1905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565" y="1971732"/>
            <a:ext cx="6838696" cy="48862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833" y="1971732"/>
            <a:ext cx="6126067" cy="4886267"/>
          </a:xfrm>
          <a:prstGeom prst="rect">
            <a:avLst/>
          </a:prstGeom>
        </p:spPr>
      </p:pic>
      <p:pic>
        <p:nvPicPr>
          <p:cNvPr id="5" name="Picture 4"/>
          <p:cNvPicPr>
            <a:picLocks noChangeAspect="1"/>
          </p:cNvPicPr>
          <p:nvPr/>
        </p:nvPicPr>
        <p:blipFill>
          <a:blip r:embed="rId4"/>
          <a:stretch>
            <a:fillRect/>
          </a:stretch>
        </p:blipFill>
        <p:spPr>
          <a:xfrm>
            <a:off x="4279900" y="2804159"/>
            <a:ext cx="5969000" cy="3048000"/>
          </a:xfrm>
          <a:prstGeom prst="rect">
            <a:avLst/>
          </a:prstGeom>
        </p:spPr>
      </p:pic>
      <p:sp>
        <p:nvSpPr>
          <p:cNvPr id="6" name="TextBox 5"/>
          <p:cNvSpPr txBox="1"/>
          <p:nvPr/>
        </p:nvSpPr>
        <p:spPr>
          <a:xfrm>
            <a:off x="838200" y="1843701"/>
            <a:ext cx="3150870" cy="4801314"/>
          </a:xfrm>
          <a:prstGeom prst="rect">
            <a:avLst/>
          </a:prstGeom>
          <a:noFill/>
        </p:spPr>
        <p:txBody>
          <a:bodyPr wrap="square" rtlCol="0">
            <a:spAutoFit/>
          </a:bodyPr>
          <a:lstStyle/>
          <a:p>
            <a:r>
              <a:rPr lang="en-US" dirty="0"/>
              <a:t>Set in the heart of Chicago’s financial district, Daniel Burnham and John Root’s 1888 Rookery Building is a Chicago landmark, containing one of Frank Lloyd Wright’s most dramatic interior compositions – a luminous and brilliantly articulated central light court. In 1905, Wright was commissioned to remodel the Rookery light court and lobbies. He realized a stunning balance between Burnham &amp; Root’s ornamental ironwork and his own vision to create a spectacular environment.</a:t>
            </a:r>
          </a:p>
        </p:txBody>
      </p:sp>
    </p:spTree>
    <p:extLst>
      <p:ext uri="{BB962C8B-B14F-4D97-AF65-F5344CB8AC3E}">
        <p14:creationId xmlns:p14="http://schemas.microsoft.com/office/powerpoint/2010/main" val="139510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963400" cy="1325563"/>
          </a:xfrm>
        </p:spPr>
        <p:txBody>
          <a:bodyPr>
            <a:normAutofit fontScale="90000"/>
          </a:bodyPr>
          <a:lstStyle/>
          <a:p>
            <a:pPr fontAlgn="base"/>
            <a:r>
              <a:rPr lang="en-US" dirty="0"/>
              <a:t>Johnson Wax Research Tower </a:t>
            </a:r>
            <a:br>
              <a:rPr lang="en-US" dirty="0"/>
            </a:br>
            <a:r>
              <a:rPr lang="en-US" dirty="0"/>
              <a:t>Racine, Wisconsin, 1936–39, 1950</a:t>
            </a:r>
          </a:p>
        </p:txBody>
      </p:sp>
      <p:sp>
        <p:nvSpPr>
          <p:cNvPr id="3" name="Content Placeholder 2"/>
          <p:cNvSpPr>
            <a:spLocks noGrp="1"/>
          </p:cNvSpPr>
          <p:nvPr>
            <p:ph idx="1"/>
          </p:nvPr>
        </p:nvSpPr>
        <p:spPr/>
        <p:txBody>
          <a:bodyPr>
            <a:normAutofit/>
          </a:bodyPr>
          <a:lstStyle/>
          <a:p>
            <a:pPr fontAlgn="base"/>
            <a:endParaRPr lang="en-US" dirty="0"/>
          </a:p>
          <a:p>
            <a:pPr fontAlgn="base"/>
            <a:endParaRPr lang="en-US" dirty="0"/>
          </a:p>
          <a:p>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700" y="1811156"/>
            <a:ext cx="7757300" cy="5227318"/>
          </a:xfrm>
          <a:prstGeom prst="rect">
            <a:avLst/>
          </a:prstGeom>
        </p:spPr>
      </p:pic>
      <p:sp>
        <p:nvSpPr>
          <p:cNvPr id="4" name="TextBox 3"/>
          <p:cNvSpPr txBox="1"/>
          <p:nvPr/>
        </p:nvSpPr>
        <p:spPr>
          <a:xfrm>
            <a:off x="729114" y="1811004"/>
            <a:ext cx="3257550" cy="2031325"/>
          </a:xfrm>
          <a:prstGeom prst="rect">
            <a:avLst/>
          </a:prstGeom>
          <a:noFill/>
        </p:spPr>
        <p:txBody>
          <a:bodyPr wrap="square" rtlCol="0">
            <a:spAutoFit/>
          </a:bodyPr>
          <a:lstStyle/>
          <a:p>
            <a:r>
              <a:rPr lang="en-US" dirty="0"/>
              <a:t>The Research Tower was Wright’s vision of a vertical compliment to the Administration Building. The Research Tower is one of the tallest structures ever built on the cantilever principle.</a:t>
            </a:r>
          </a:p>
        </p:txBody>
      </p:sp>
    </p:spTree>
    <p:extLst>
      <p:ext uri="{BB962C8B-B14F-4D97-AF65-F5344CB8AC3E}">
        <p14:creationId xmlns:p14="http://schemas.microsoft.com/office/powerpoint/2010/main" val="131778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fontScale="90000"/>
          </a:bodyPr>
          <a:lstStyle/>
          <a:p>
            <a:pPr fontAlgn="base"/>
            <a:r>
              <a:rPr lang="en-US" dirty="0"/>
              <a:t>Marin County Civic Center, </a:t>
            </a:r>
            <a:br>
              <a:rPr lang="en-US" dirty="0"/>
            </a:br>
            <a:r>
              <a:rPr lang="en-US" dirty="0"/>
              <a:t>San Rafael, CA, 1957–1962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895" y="2047065"/>
            <a:ext cx="7279105" cy="4800600"/>
          </a:xfrm>
          <a:prstGeom prst="rect">
            <a:avLst/>
          </a:prstGeom>
        </p:spPr>
      </p:pic>
      <p:pic>
        <p:nvPicPr>
          <p:cNvPr id="12301" name="Picture 29" descr="rank lloyd wright marin count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850" y="2057400"/>
            <a:ext cx="7227150" cy="47902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7260" y="2160270"/>
            <a:ext cx="3417570" cy="3693319"/>
          </a:xfrm>
          <a:prstGeom prst="rect">
            <a:avLst/>
          </a:prstGeom>
          <a:noFill/>
        </p:spPr>
        <p:txBody>
          <a:bodyPr wrap="square" rtlCol="0">
            <a:spAutoFit/>
          </a:bodyPr>
          <a:lstStyle/>
          <a:p>
            <a:r>
              <a:rPr lang="en-US" dirty="0"/>
              <a:t>The Marin County Civic Center was Frank Lloyd Wright's last commission and largest public project. It is one of a very few state-sponsored buildings designed by Wright. Government buildings always seem to demand your attention to their skyward thrust; Wright's design here eschews that for the long, low and horizontal curve that embraces the ground and melds with the hills to the east.</a:t>
            </a:r>
          </a:p>
        </p:txBody>
      </p:sp>
    </p:spTree>
    <p:extLst>
      <p:ext uri="{BB962C8B-B14F-4D97-AF65-F5344CB8AC3E}">
        <p14:creationId xmlns:p14="http://schemas.microsoft.com/office/powerpoint/2010/main" val="4932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2301"/>
                                        </p:tgtEl>
                                        <p:attrNameLst>
                                          <p:attrName>style.visibility</p:attrName>
                                        </p:attrNameLst>
                                      </p:cBhvr>
                                      <p:to>
                                        <p:strVal val="visible"/>
                                      </p:to>
                                    </p:set>
                                    <p:animEffect transition="in" filter="dissolve">
                                      <p:cBhvr>
                                        <p:cTn id="10" dur="500"/>
                                        <p:tgtEl>
                                          <p:spTgt spid="1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3691" y="2344615"/>
            <a:ext cx="10233800" cy="5993157"/>
          </a:xfrm>
        </p:spPr>
        <p:txBody>
          <a:bodyPr>
            <a:normAutofit/>
          </a:bodyPr>
          <a:lstStyle/>
          <a:p>
            <a:pPr>
              <a:lnSpc>
                <a:spcPct val="120000"/>
              </a:lnSpc>
            </a:pPr>
            <a:r>
              <a:rPr lang="en-US" dirty="0"/>
              <a:t>Frank Lloyd Wright (1867-1959) is recognized world-wide as one of the most innovative architects of the twentieth century. His work heralded a new thinking in architecture, using innovation in design and engineering made possible by newly developed technology and materials. His creative ability extended far beyond the border of architecture to graphic design, furniture, art glass, textiles, and decorative products for the home.</a:t>
            </a:r>
            <a:endParaRPr lang="en-US"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887" y="0"/>
            <a:ext cx="7150100" cy="1524000"/>
          </a:xfrm>
          <a:prstGeom prst="rect">
            <a:avLst/>
          </a:prstGeom>
        </p:spPr>
      </p:pic>
      <p:sp>
        <p:nvSpPr>
          <p:cNvPr id="2" name="TextBox 1"/>
          <p:cNvSpPr txBox="1"/>
          <p:nvPr/>
        </p:nvSpPr>
        <p:spPr>
          <a:xfrm>
            <a:off x="8804031" y="164123"/>
            <a:ext cx="3130061" cy="1200329"/>
          </a:xfrm>
          <a:prstGeom prst="rect">
            <a:avLst/>
          </a:prstGeom>
          <a:noFill/>
        </p:spPr>
        <p:txBody>
          <a:bodyPr wrap="square" rtlCol="0">
            <a:spAutoFit/>
          </a:bodyPr>
          <a:lstStyle/>
          <a:p>
            <a:r>
              <a:rPr lang="en-US" i="1" dirty="0"/>
              <a:t>Form follows function— that has been misunderstood. Form and function should be one, joined in a spiritual union.</a:t>
            </a:r>
            <a:endParaRPr lang="en-US" dirty="0"/>
          </a:p>
        </p:txBody>
      </p:sp>
    </p:spTree>
    <p:extLst>
      <p:ext uri="{BB962C8B-B14F-4D97-AF65-F5344CB8AC3E}">
        <p14:creationId xmlns:p14="http://schemas.microsoft.com/office/powerpoint/2010/main" val="136526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ncrete blocks&#10;&#10;Description automatically generated">
            <a:extLst>
              <a:ext uri="{FF2B5EF4-FFF2-40B4-BE49-F238E27FC236}">
                <a16:creationId xmlns:a16="http://schemas.microsoft.com/office/drawing/2014/main" id="{6966FD3B-7891-DC34-D9E9-FA0C23A05B70}"/>
              </a:ext>
            </a:extLst>
          </p:cNvPr>
          <p:cNvPicPr>
            <a:picLocks noChangeAspect="1"/>
          </p:cNvPicPr>
          <p:nvPr/>
        </p:nvPicPr>
        <p:blipFill>
          <a:blip r:embed="rId3"/>
          <a:stretch>
            <a:fillRect/>
          </a:stretch>
        </p:blipFill>
        <p:spPr>
          <a:xfrm>
            <a:off x="5065294" y="1827321"/>
            <a:ext cx="7126705" cy="4612753"/>
          </a:xfrm>
          <a:prstGeom prst="rect">
            <a:avLst/>
          </a:prstGeom>
        </p:spPr>
      </p:pic>
      <p:pic>
        <p:nvPicPr>
          <p:cNvPr id="14" name="Picture 13" descr="A white building with a curved roof with Solomon R. Guggenheim Museum in the background&#10;&#10;Description automatically generated with medium confidence">
            <a:extLst>
              <a:ext uri="{FF2B5EF4-FFF2-40B4-BE49-F238E27FC236}">
                <a16:creationId xmlns:a16="http://schemas.microsoft.com/office/drawing/2014/main" id="{85980C39-350B-08DC-287B-5A570582EEF1}"/>
              </a:ext>
            </a:extLst>
          </p:cNvPr>
          <p:cNvPicPr>
            <a:picLocks noChangeAspect="1"/>
          </p:cNvPicPr>
          <p:nvPr/>
        </p:nvPicPr>
        <p:blipFill>
          <a:blip r:embed="rId4"/>
          <a:stretch>
            <a:fillRect/>
          </a:stretch>
        </p:blipFill>
        <p:spPr>
          <a:xfrm>
            <a:off x="5077326" y="1077522"/>
            <a:ext cx="7114674" cy="5291315"/>
          </a:xfrm>
          <a:prstGeom prst="rect">
            <a:avLst/>
          </a:prstGeom>
        </p:spPr>
      </p:pic>
      <p:pic>
        <p:nvPicPr>
          <p:cNvPr id="6" name="Picture 5" descr="A large house with a lawn and a fence with Meyer May House in the background&#10;&#10;Description automatically generated">
            <a:extLst>
              <a:ext uri="{FF2B5EF4-FFF2-40B4-BE49-F238E27FC236}">
                <a16:creationId xmlns:a16="http://schemas.microsoft.com/office/drawing/2014/main" id="{E9BD8A31-1C81-CBB1-5F16-BE123D90EE0B}"/>
              </a:ext>
            </a:extLst>
          </p:cNvPr>
          <p:cNvPicPr>
            <a:picLocks noChangeAspect="1"/>
          </p:cNvPicPr>
          <p:nvPr/>
        </p:nvPicPr>
        <p:blipFill>
          <a:blip r:embed="rId5"/>
          <a:stretch>
            <a:fillRect/>
          </a:stretch>
        </p:blipFill>
        <p:spPr>
          <a:xfrm>
            <a:off x="5161547" y="1058779"/>
            <a:ext cx="7030453" cy="5272840"/>
          </a:xfrm>
          <a:prstGeom prst="rect">
            <a:avLst/>
          </a:prstGeom>
        </p:spPr>
      </p:pic>
      <p:pic>
        <p:nvPicPr>
          <p:cNvPr id="8" name="Picture 7" descr="A large house with a garden with Taliesin in the background&#10;&#10;Description automatically generated with medium confidence">
            <a:extLst>
              <a:ext uri="{FF2B5EF4-FFF2-40B4-BE49-F238E27FC236}">
                <a16:creationId xmlns:a16="http://schemas.microsoft.com/office/drawing/2014/main" id="{4A13CE47-1742-1E65-9B82-9D832E9DEEB1}"/>
              </a:ext>
            </a:extLst>
          </p:cNvPr>
          <p:cNvPicPr>
            <a:picLocks noChangeAspect="1"/>
          </p:cNvPicPr>
          <p:nvPr/>
        </p:nvPicPr>
        <p:blipFill>
          <a:blip r:embed="rId6"/>
          <a:stretch>
            <a:fillRect/>
          </a:stretch>
        </p:blipFill>
        <p:spPr>
          <a:xfrm>
            <a:off x="5690937" y="1334857"/>
            <a:ext cx="6501063" cy="4596711"/>
          </a:xfrm>
          <a:prstGeom prst="rect">
            <a:avLst/>
          </a:prstGeom>
        </p:spPr>
      </p:pic>
      <p:pic>
        <p:nvPicPr>
          <p:cNvPr id="10" name="Picture 9" descr="A large building with many cars parked in front&#10;&#10;Description automatically generated">
            <a:extLst>
              <a:ext uri="{FF2B5EF4-FFF2-40B4-BE49-F238E27FC236}">
                <a16:creationId xmlns:a16="http://schemas.microsoft.com/office/drawing/2014/main" id="{EAF44EEA-F76D-7D15-0AB0-34152BF52449}"/>
              </a:ext>
            </a:extLst>
          </p:cNvPr>
          <p:cNvPicPr>
            <a:picLocks noChangeAspect="1"/>
          </p:cNvPicPr>
          <p:nvPr/>
        </p:nvPicPr>
        <p:blipFill>
          <a:blip r:embed="rId7"/>
          <a:stretch>
            <a:fillRect/>
          </a:stretch>
        </p:blipFill>
        <p:spPr>
          <a:xfrm>
            <a:off x="4387911" y="1431743"/>
            <a:ext cx="7804089" cy="4379510"/>
          </a:xfrm>
          <a:prstGeom prst="rect">
            <a:avLst/>
          </a:prstGeom>
        </p:spPr>
      </p:pic>
      <p:pic>
        <p:nvPicPr>
          <p:cNvPr id="12" name="Picture 11" descr="A building with a pond&#10;&#10;Description automatically generated">
            <a:extLst>
              <a:ext uri="{FF2B5EF4-FFF2-40B4-BE49-F238E27FC236}">
                <a16:creationId xmlns:a16="http://schemas.microsoft.com/office/drawing/2014/main" id="{C79E60FE-3340-7400-1520-0F0BE78A102A}"/>
              </a:ext>
            </a:extLst>
          </p:cNvPr>
          <p:cNvPicPr>
            <a:picLocks noChangeAspect="1"/>
          </p:cNvPicPr>
          <p:nvPr/>
        </p:nvPicPr>
        <p:blipFill>
          <a:blip r:embed="rId8"/>
          <a:stretch>
            <a:fillRect/>
          </a:stretch>
        </p:blipFill>
        <p:spPr>
          <a:xfrm>
            <a:off x="4419600" y="1048173"/>
            <a:ext cx="7772400" cy="5448880"/>
          </a:xfrm>
          <a:prstGeom prst="rect">
            <a:avLst/>
          </a:prstGeom>
        </p:spPr>
      </p:pic>
      <p:pic>
        <p:nvPicPr>
          <p:cNvPr id="16" name="Picture 15" descr="A tall building with glass windows&#10;&#10;Description automatically generated">
            <a:extLst>
              <a:ext uri="{FF2B5EF4-FFF2-40B4-BE49-F238E27FC236}">
                <a16:creationId xmlns:a16="http://schemas.microsoft.com/office/drawing/2014/main" id="{7525E0A9-1B7C-C0B9-A904-1C4107CBCEE7}"/>
              </a:ext>
            </a:extLst>
          </p:cNvPr>
          <p:cNvPicPr>
            <a:picLocks noChangeAspect="1"/>
          </p:cNvPicPr>
          <p:nvPr/>
        </p:nvPicPr>
        <p:blipFill>
          <a:blip r:embed="rId9"/>
          <a:stretch>
            <a:fillRect/>
          </a:stretch>
        </p:blipFill>
        <p:spPr>
          <a:xfrm>
            <a:off x="7930999" y="0"/>
            <a:ext cx="4261001" cy="6858000"/>
          </a:xfrm>
          <a:prstGeom prst="rect">
            <a:avLst/>
          </a:prstGeom>
        </p:spPr>
      </p:pic>
      <p:pic>
        <p:nvPicPr>
          <p:cNvPr id="4" name="Picture 3" descr="A large building with many windows with Auditorium Building in the background&#10;&#10;Description automatically generated">
            <a:extLst>
              <a:ext uri="{FF2B5EF4-FFF2-40B4-BE49-F238E27FC236}">
                <a16:creationId xmlns:a16="http://schemas.microsoft.com/office/drawing/2014/main" id="{3A19D5D1-55E4-5519-E56F-F176F74A0FAE}"/>
              </a:ext>
            </a:extLst>
          </p:cNvPr>
          <p:cNvPicPr>
            <a:picLocks noChangeAspect="1"/>
          </p:cNvPicPr>
          <p:nvPr/>
        </p:nvPicPr>
        <p:blipFill>
          <a:blip r:embed="rId10"/>
          <a:stretch>
            <a:fillRect/>
          </a:stretch>
        </p:blipFill>
        <p:spPr>
          <a:xfrm>
            <a:off x="1592179" y="1010655"/>
            <a:ext cx="7772400" cy="5181600"/>
          </a:xfrm>
          <a:prstGeom prst="rect">
            <a:avLst/>
          </a:prstGeom>
        </p:spPr>
      </p:pic>
      <p:sp>
        <p:nvSpPr>
          <p:cNvPr id="3" name="Content Placeholder 2"/>
          <p:cNvSpPr>
            <a:spLocks noGrp="1"/>
          </p:cNvSpPr>
          <p:nvPr>
            <p:ph idx="1"/>
          </p:nvPr>
        </p:nvSpPr>
        <p:spPr>
          <a:xfrm>
            <a:off x="440654" y="450042"/>
            <a:ext cx="4949493" cy="6407958"/>
          </a:xfrm>
        </p:spPr>
        <p:txBody>
          <a:bodyPr>
            <a:normAutofit fontScale="70000" lnSpcReduction="20000"/>
          </a:bodyPr>
          <a:lstStyle/>
          <a:p>
            <a:pPr>
              <a:lnSpc>
                <a:spcPct val="110000"/>
              </a:lnSpc>
            </a:pPr>
            <a:r>
              <a:rPr lang="en-US" sz="2400" dirty="0"/>
              <a:t>1887—began working for Louis Sullivan </a:t>
            </a:r>
            <a:br>
              <a:rPr lang="en-US" sz="2400" dirty="0"/>
            </a:br>
            <a:r>
              <a:rPr lang="en-US" sz="2400" dirty="0"/>
              <a:t>(the father of the Modern Skyscraper)</a:t>
            </a:r>
          </a:p>
          <a:p>
            <a:pPr>
              <a:lnSpc>
                <a:spcPct val="110000"/>
              </a:lnSpc>
            </a:pPr>
            <a:r>
              <a:rPr lang="en-US" sz="2400" dirty="0"/>
              <a:t>1893—opened his own office </a:t>
            </a:r>
            <a:br>
              <a:rPr lang="en-US" sz="2400" dirty="0"/>
            </a:br>
            <a:r>
              <a:rPr lang="en-US" sz="2400" dirty="0"/>
              <a:t>and began setting the standards </a:t>
            </a:r>
            <a:br>
              <a:rPr lang="en-US" sz="2400" dirty="0"/>
            </a:br>
            <a:r>
              <a:rPr lang="en-US" sz="2400" dirty="0"/>
              <a:t>for the Prairie Style characterized </a:t>
            </a:r>
            <a:br>
              <a:rPr lang="en-US" sz="2400" dirty="0"/>
            </a:br>
            <a:r>
              <a:rPr lang="en-US" sz="2400" dirty="0"/>
              <a:t>by low-pitched roofs, deep </a:t>
            </a:r>
            <a:br>
              <a:rPr lang="en-US" sz="2400" dirty="0"/>
            </a:br>
            <a:r>
              <a:rPr lang="en-US" sz="2400" dirty="0"/>
              <a:t>overhangs, no attics or basements, </a:t>
            </a:r>
            <a:br>
              <a:rPr lang="en-US" sz="2400" dirty="0"/>
            </a:br>
            <a:r>
              <a:rPr lang="en-US" sz="2400" dirty="0"/>
              <a:t>and long rows of casement windows </a:t>
            </a:r>
            <a:br>
              <a:rPr lang="en-US" sz="2400" dirty="0"/>
            </a:br>
            <a:r>
              <a:rPr lang="en-US" sz="2400" dirty="0"/>
              <a:t>that further emphasized the </a:t>
            </a:r>
            <a:br>
              <a:rPr lang="en-US" sz="2400" dirty="0"/>
            </a:br>
            <a:r>
              <a:rPr lang="en-US" sz="2400" dirty="0"/>
              <a:t>horizontal prairie theme.</a:t>
            </a:r>
          </a:p>
          <a:p>
            <a:pPr>
              <a:lnSpc>
                <a:spcPct val="110000"/>
              </a:lnSpc>
            </a:pPr>
            <a:r>
              <a:rPr lang="en-US" sz="2400" dirty="0"/>
              <a:t>1911—began construction of Taliesin </a:t>
            </a:r>
            <a:br>
              <a:rPr lang="en-US" sz="2400" dirty="0"/>
            </a:br>
            <a:r>
              <a:rPr lang="en-US" sz="2400" dirty="0"/>
              <a:t>in  Spring Green, Wisconsin</a:t>
            </a:r>
          </a:p>
          <a:p>
            <a:pPr>
              <a:lnSpc>
                <a:spcPct val="110000"/>
              </a:lnSpc>
            </a:pPr>
            <a:r>
              <a:rPr lang="en-US" sz="2400" dirty="0"/>
              <a:t>1913—Midway Gardens </a:t>
            </a:r>
            <a:br>
              <a:rPr lang="en-US" sz="2400" dirty="0"/>
            </a:br>
            <a:r>
              <a:rPr lang="en-US" sz="2400" dirty="0"/>
              <a:t>in Chicago</a:t>
            </a:r>
          </a:p>
          <a:p>
            <a:pPr>
              <a:lnSpc>
                <a:spcPct val="110000"/>
              </a:lnSpc>
            </a:pPr>
            <a:r>
              <a:rPr lang="en-US" sz="2400" dirty="0"/>
              <a:t>1916—new Imperial Hotel</a:t>
            </a:r>
            <a:br>
              <a:rPr lang="en-US" sz="2400" dirty="0"/>
            </a:br>
            <a:r>
              <a:rPr lang="en-US" sz="2400" dirty="0"/>
              <a:t>Tokyo, Japan </a:t>
            </a:r>
          </a:p>
          <a:p>
            <a:pPr>
              <a:lnSpc>
                <a:spcPct val="110000"/>
              </a:lnSpc>
            </a:pPr>
            <a:r>
              <a:rPr lang="en-US" sz="2400" dirty="0"/>
              <a:t>1923–1924—four textile block houses </a:t>
            </a:r>
            <a:br>
              <a:rPr lang="en-US" sz="2400" dirty="0"/>
            </a:br>
            <a:r>
              <a:rPr lang="en-US" sz="2400" dirty="0"/>
              <a:t>(Millard, Storer, Freeman and Ennis in LA). </a:t>
            </a:r>
          </a:p>
          <a:p>
            <a:pPr>
              <a:lnSpc>
                <a:spcPct val="110000"/>
              </a:lnSpc>
            </a:pPr>
            <a:r>
              <a:rPr lang="en-US" sz="2400" dirty="0"/>
              <a:t>1943–1959 Solomon Guggenheim Museum</a:t>
            </a:r>
            <a:br>
              <a:rPr lang="en-US" sz="2400" dirty="0"/>
            </a:br>
            <a:r>
              <a:rPr lang="en-US" sz="2400" dirty="0"/>
              <a:t>in NYC</a:t>
            </a:r>
          </a:p>
          <a:p>
            <a:pPr>
              <a:lnSpc>
                <a:spcPct val="110000"/>
              </a:lnSpc>
            </a:pPr>
            <a:r>
              <a:rPr lang="en-US" sz="2400" dirty="0"/>
              <a:t>1945–55—SC Johnson Research Tower</a:t>
            </a:r>
            <a:br>
              <a:rPr lang="en-US" sz="2400" dirty="0"/>
            </a:br>
            <a:r>
              <a:rPr lang="en-US" sz="2400" dirty="0"/>
              <a:t>Unitarian Meeting House in Racine, WI</a:t>
            </a:r>
          </a:p>
          <a:p>
            <a:pPr>
              <a:lnSpc>
                <a:spcPct val="110000"/>
              </a:lnSpc>
            </a:pPr>
            <a:endParaRPr lang="en-US" sz="2400" dirty="0">
              <a:solidFill>
                <a:schemeClr val="tx2"/>
              </a:solidFill>
            </a:endParaRPr>
          </a:p>
        </p:txBody>
      </p:sp>
      <p:sp>
        <p:nvSpPr>
          <p:cNvPr id="11" name="TextBox 10">
            <a:extLst>
              <a:ext uri="{FF2B5EF4-FFF2-40B4-BE49-F238E27FC236}">
                <a16:creationId xmlns:a16="http://schemas.microsoft.com/office/drawing/2014/main" id="{ABF796F5-4C5B-22DE-274E-95F5216CCE02}"/>
              </a:ext>
            </a:extLst>
          </p:cNvPr>
          <p:cNvSpPr txBox="1"/>
          <p:nvPr/>
        </p:nvSpPr>
        <p:spPr>
          <a:xfrm>
            <a:off x="4066674" y="-1179095"/>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D44F36C3-2985-43B8-1D3F-366E609D0BC1}"/>
              </a:ext>
            </a:extLst>
          </p:cNvPr>
          <p:cNvSpPr txBox="1"/>
          <p:nvPr/>
        </p:nvSpPr>
        <p:spPr>
          <a:xfrm>
            <a:off x="4379495" y="445169"/>
            <a:ext cx="2707106" cy="369332"/>
          </a:xfrm>
          <a:prstGeom prst="rect">
            <a:avLst/>
          </a:prstGeom>
          <a:noFill/>
        </p:spPr>
        <p:txBody>
          <a:bodyPr wrap="square" rtlCol="0">
            <a:spAutoFit/>
          </a:bodyPr>
          <a:lstStyle/>
          <a:p>
            <a:r>
              <a:rPr lang="en-US" dirty="0"/>
              <a:t>HIGHLIGHTS</a:t>
            </a:r>
          </a:p>
        </p:txBody>
      </p:sp>
    </p:spTree>
    <p:extLst>
      <p:ext uri="{BB962C8B-B14F-4D97-AF65-F5344CB8AC3E}">
        <p14:creationId xmlns:p14="http://schemas.microsoft.com/office/powerpoint/2010/main" val="114934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nodeType="clickEffect">
                                  <p:stCondLst>
                                    <p:cond delay="0"/>
                                  </p:stCondLst>
                                  <p:childTnLst>
                                    <p:animEffect transition="out" filter="dissolv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3">
                                            <p:txEl>
                                              <p:pRg st="1" end="1"/>
                                            </p:txEl>
                                          </p:spTgt>
                                        </p:tgtEl>
                                      </p:cBhvr>
                                    </p:animEffect>
                                    <p:set>
                                      <p:cBhvr>
                                        <p:cTn id="3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nodeType="clickEffect">
                                  <p:stCondLst>
                                    <p:cond delay="0"/>
                                  </p:stCondLst>
                                  <p:childTnLst>
                                    <p:animEffect transition="out" filter="dissolv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3">
                                            <p:txEl>
                                              <p:pRg st="2" end="2"/>
                                            </p:txEl>
                                          </p:spTgt>
                                        </p:tgtEl>
                                      </p:cBhvr>
                                    </p:animEffect>
                                    <p:set>
                                      <p:cBhvr>
                                        <p:cTn id="53"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9" presetClass="exit" presetSubtype="0" fill="hold" nodeType="clickEffect">
                                  <p:stCondLst>
                                    <p:cond delay="0"/>
                                  </p:stCondLst>
                                  <p:childTnLst>
                                    <p:animEffect transition="out" filter="dissolv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9" presetClass="exit" presetSubtype="0" fill="hold" nodeType="withEffect">
                                  <p:stCondLst>
                                    <p:cond delay="0"/>
                                  </p:stCondLst>
                                  <p:childTnLst>
                                    <p:animEffect transition="out" filter="dissolve">
                                      <p:cBhvr>
                                        <p:cTn id="68" dur="500"/>
                                        <p:tgtEl>
                                          <p:spTgt spid="3">
                                            <p:txEl>
                                              <p:pRg st="3" end="3"/>
                                            </p:txEl>
                                          </p:spTgt>
                                        </p:tgtEl>
                                      </p:cBhvr>
                                    </p:animEffect>
                                    <p:set>
                                      <p:cBhvr>
                                        <p:cTn id="69"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nodeType="clickEffect">
                                  <p:stCondLst>
                                    <p:cond delay="0"/>
                                  </p:stCondLst>
                                  <p:childTnLst>
                                    <p:animEffect transition="out" filter="dissolv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3">
                                            <p:txEl>
                                              <p:pRg st="4" end="4"/>
                                            </p:txEl>
                                          </p:spTgt>
                                        </p:tgtEl>
                                      </p:cBhvr>
                                    </p:animEffect>
                                    <p:set>
                                      <p:cBhvr>
                                        <p:cTn id="85"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9" presetClass="exit" presetSubtype="0" fill="hold" nodeType="clickEffect">
                                  <p:stCondLst>
                                    <p:cond delay="0"/>
                                  </p:stCondLst>
                                  <p:childTnLst>
                                    <p:animEffect transition="out" filter="dissolv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9" presetClass="exit" presetSubtype="0" fill="hold" nodeType="withEffect">
                                  <p:stCondLst>
                                    <p:cond delay="0"/>
                                  </p:stCondLst>
                                  <p:childTnLst>
                                    <p:animEffect transition="out" filter="dissolve">
                                      <p:cBhvr>
                                        <p:cTn id="100" dur="500"/>
                                        <p:tgtEl>
                                          <p:spTgt spid="3">
                                            <p:txEl>
                                              <p:pRg st="5" end="5"/>
                                            </p:txEl>
                                          </p:spTgt>
                                        </p:tgtEl>
                                      </p:cBhvr>
                                    </p:animEffect>
                                    <p:set>
                                      <p:cBhvr>
                                        <p:cTn id="101"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4"/>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9" presetClass="exit" presetSubtype="0" fill="hold" nodeType="clickEffect">
                                  <p:stCondLst>
                                    <p:cond delay="0"/>
                                  </p:stCondLst>
                                  <p:childTnLst>
                                    <p:animEffect transition="out" filter="dissolve">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par>
                                <p:cTn id="115" presetID="9" presetClass="exit" presetSubtype="0" fill="hold" nodeType="withEffect">
                                  <p:stCondLst>
                                    <p:cond delay="0"/>
                                  </p:stCondLst>
                                  <p:childTnLst>
                                    <p:animEffect transition="out" filter="dissolve">
                                      <p:cBhvr>
                                        <p:cTn id="116" dur="500"/>
                                        <p:tgtEl>
                                          <p:spTgt spid="3">
                                            <p:txEl>
                                              <p:pRg st="6" end="6"/>
                                            </p:txEl>
                                          </p:spTgt>
                                        </p:tgtEl>
                                      </p:cBhvr>
                                    </p:animEffect>
                                    <p:set>
                                      <p:cBhvr>
                                        <p:cTn id="117"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16"/>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9" presetClass="exit" presetSubtype="0" fill="hold" nodeType="clickEffect">
                                  <p:stCondLst>
                                    <p:cond delay="0"/>
                                  </p:stCondLst>
                                  <p:childTnLst>
                                    <p:animEffect transition="out" filter="dissolv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3">
                                            <p:txEl>
                                              <p:pRg st="7" end="7"/>
                                            </p:txEl>
                                          </p:spTgt>
                                        </p:tgtEl>
                                      </p:cBhvr>
                                    </p:animEffect>
                                    <p:set>
                                      <p:cBhvr>
                                        <p:cTn id="133"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3948" y="462072"/>
            <a:ext cx="10233800" cy="5993157"/>
          </a:xfrm>
        </p:spPr>
        <p:txBody>
          <a:bodyPr>
            <a:normAutofit/>
          </a:bodyPr>
          <a:lstStyle/>
          <a:p>
            <a:r>
              <a:rPr lang="en-US" b="1" dirty="0"/>
              <a:t>Prairie Style</a:t>
            </a:r>
          </a:p>
          <a:p>
            <a:r>
              <a:rPr lang="en-US" dirty="0"/>
              <a:t>Wright’s work from 1899 to 1910  belongs to what became known as the “Prairie Style.” With the “Prairie house”— a long, low, open plan structure that eschewed the typical high, straight-sided box in order to emphasize the horizontal line of the prairie and domesticity— Wright established the first truly American architecture. In a Prairie house, “the essential nature of the box could be eliminated,” Wright explained. </a:t>
            </a:r>
          </a:p>
          <a:p>
            <a:r>
              <a:rPr lang="en-US" dirty="0"/>
              <a:t>Interior walls were minimized to emphasize openness and community. “The relationship of inhabitants to the outside became more intimate; landscape and building became one, more harmonious; and instead of a separate thing set up independently of landscape and site, the building with landscape and site became inevitably one.”</a:t>
            </a:r>
          </a:p>
        </p:txBody>
      </p:sp>
      <p:pic>
        <p:nvPicPr>
          <p:cNvPr id="6" name="Picture 5" descr="A large house with a lawn and a fence with Meyer May House in the background&#10;&#10;Description automatically generated">
            <a:extLst>
              <a:ext uri="{FF2B5EF4-FFF2-40B4-BE49-F238E27FC236}">
                <a16:creationId xmlns:a16="http://schemas.microsoft.com/office/drawing/2014/main" id="{29BBEC6A-BD3B-5B00-E551-11663180699A}"/>
              </a:ext>
            </a:extLst>
          </p:cNvPr>
          <p:cNvPicPr>
            <a:picLocks noChangeAspect="1"/>
          </p:cNvPicPr>
          <p:nvPr/>
        </p:nvPicPr>
        <p:blipFill>
          <a:blip r:embed="rId2"/>
          <a:stretch>
            <a:fillRect/>
          </a:stretch>
        </p:blipFill>
        <p:spPr>
          <a:xfrm>
            <a:off x="1207476" y="993531"/>
            <a:ext cx="7620000" cy="5715000"/>
          </a:xfrm>
          <a:prstGeom prst="rect">
            <a:avLst/>
          </a:prstGeom>
        </p:spPr>
      </p:pic>
    </p:spTree>
    <p:extLst>
      <p:ext uri="{BB962C8B-B14F-4D97-AF65-F5344CB8AC3E}">
        <p14:creationId xmlns:p14="http://schemas.microsoft.com/office/powerpoint/2010/main" val="9971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3">
                                            <p:txEl>
                                              <p:pRg st="1" end="1"/>
                                            </p:txEl>
                                          </p:spTgt>
                                        </p:tgtEl>
                                      </p:cBhvr>
                                    </p:animEffect>
                                    <p:set>
                                      <p:cBhvr>
                                        <p:cTn id="11" dur="1" fill="hold">
                                          <p:stCondLst>
                                            <p:cond delay="499"/>
                                          </p:stCondLst>
                                        </p:cTn>
                                        <p:tgtEl>
                                          <p:spTgt spid="3">
                                            <p:txEl>
                                              <p:pRg st="1" end="1"/>
                                            </p:txEl>
                                          </p:spTgt>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9" presetClass="exit" presetSubtype="0" fill="hold" nodeType="withEffect">
                                  <p:stCondLst>
                                    <p:cond delay="0"/>
                                  </p:stCondLst>
                                  <p:childTnLst>
                                    <p:animEffect transition="out" filter="dissolve">
                                      <p:cBhvr>
                                        <p:cTn id="15" dur="500"/>
                                        <p:tgtEl>
                                          <p:spTgt spid="3">
                                            <p:txEl>
                                              <p:pRg st="2" end="2"/>
                                            </p:txEl>
                                          </p:spTgt>
                                        </p:tgtEl>
                                      </p:cBhvr>
                                    </p:animEffect>
                                    <p:set>
                                      <p:cBhvr>
                                        <p:cTn id="16" dur="1" fill="hold">
                                          <p:stCondLst>
                                            <p:cond delay="499"/>
                                          </p:stCondLst>
                                        </p:cTn>
                                        <p:tgtEl>
                                          <p:spTgt spid="3">
                                            <p:txEl>
                                              <p:pRg st="2" end="2"/>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3">
                                            <p:txEl>
                                              <p:pRg st="0" end="0"/>
                                            </p:txEl>
                                          </p:spTgt>
                                        </p:tgtEl>
                                      </p:cBhvr>
                                    </p:animEffect>
                                    <p:set>
                                      <p:cBhvr>
                                        <p:cTn id="23" dur="1" fill="hold">
                                          <p:stCondLst>
                                            <p:cond delay="499"/>
                                          </p:stCondLst>
                                        </p:cTn>
                                        <p:tgtEl>
                                          <p:spTgt spid="3">
                                            <p:txEl>
                                              <p:pRg st="0" end="0"/>
                                            </p:txEl>
                                          </p:spTgt>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3948" y="462072"/>
            <a:ext cx="10233800" cy="5993157"/>
          </a:xfrm>
        </p:spPr>
        <p:txBody>
          <a:bodyPr>
            <a:normAutofit/>
          </a:bodyPr>
          <a:lstStyle/>
          <a:p>
            <a:r>
              <a:rPr lang="en-US" b="1" dirty="0"/>
              <a:t>Usonian</a:t>
            </a:r>
          </a:p>
          <a:p>
            <a:r>
              <a:rPr lang="en-US" dirty="0"/>
              <a:t>Responding to the financial crisis of 1929 and ensuing Great Depression that gripped the United States and the rest of the world, Wright began working on affordable housing, which developed into the Usonian house. Wright’s Usonians were a simplified approach to residential construction that reflected both economic realities and changing social trends. In the Usonian houses, Wright was offering a simplified, but beautiful environment for living that Americans could both afford and enjoy. Wright would continue to design Usonian houses for the rest of career, with variations reflecting the diverse client budgets.</a:t>
            </a:r>
          </a:p>
        </p:txBody>
      </p:sp>
      <p:pic>
        <p:nvPicPr>
          <p:cNvPr id="4" name="Picture 3" descr="A house with a green lawn with Seth Peterson Cottage in the background&#10;&#10;Description automatically generated">
            <a:extLst>
              <a:ext uri="{FF2B5EF4-FFF2-40B4-BE49-F238E27FC236}">
                <a16:creationId xmlns:a16="http://schemas.microsoft.com/office/drawing/2014/main" id="{0D00064C-D472-07AA-6C8E-4706FB3A540D}"/>
              </a:ext>
            </a:extLst>
          </p:cNvPr>
          <p:cNvPicPr>
            <a:picLocks noChangeAspect="1"/>
          </p:cNvPicPr>
          <p:nvPr/>
        </p:nvPicPr>
        <p:blipFill>
          <a:blip r:embed="rId2"/>
          <a:stretch>
            <a:fillRect/>
          </a:stretch>
        </p:blipFill>
        <p:spPr>
          <a:xfrm>
            <a:off x="1230229" y="1066132"/>
            <a:ext cx="7772400" cy="4748158"/>
          </a:xfrm>
          <a:prstGeom prst="rect">
            <a:avLst/>
          </a:prstGeom>
        </p:spPr>
      </p:pic>
    </p:spTree>
    <p:extLst>
      <p:ext uri="{BB962C8B-B14F-4D97-AF65-F5344CB8AC3E}">
        <p14:creationId xmlns:p14="http://schemas.microsoft.com/office/powerpoint/2010/main" val="4460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par>
                                <p:cTn id="12" presetID="9" presetClass="exit" presetSubtype="0" fill="hold" nodeType="withEffect">
                                  <p:stCondLst>
                                    <p:cond delay="0"/>
                                  </p:stCondLst>
                                  <p:childTnLst>
                                    <p:animEffect transition="out" filter="dissolve">
                                      <p:cBhvr>
                                        <p:cTn id="13" dur="500"/>
                                        <p:tgtEl>
                                          <p:spTgt spid="3">
                                            <p:txEl>
                                              <p:pRg st="1" end="1"/>
                                            </p:txEl>
                                          </p:spTgt>
                                        </p:tgtEl>
                                      </p:cBhvr>
                                    </p:animEffect>
                                    <p:set>
                                      <p:cBhvr>
                                        <p:cTn id="14" dur="1" fill="hold">
                                          <p:stCondLst>
                                            <p:cond delay="499"/>
                                          </p:stCondLst>
                                        </p:cTn>
                                        <p:tgtEl>
                                          <p:spTgt spid="3">
                                            <p:txEl>
                                              <p:pRg st="1" end="1"/>
                                            </p:txEl>
                                          </p:spTgt>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3948" y="462072"/>
            <a:ext cx="9908223" cy="5993157"/>
          </a:xfrm>
        </p:spPr>
        <p:txBody>
          <a:bodyPr>
            <a:normAutofit fontScale="77500" lnSpcReduction="20000"/>
          </a:bodyPr>
          <a:lstStyle/>
          <a:p>
            <a:pPr marL="0" indent="0">
              <a:buNone/>
            </a:pPr>
            <a:r>
              <a:rPr lang="en-US" b="1" dirty="0"/>
              <a:t>Philosophy</a:t>
            </a:r>
          </a:p>
          <a:p>
            <a:pPr marL="0" indent="0">
              <a:buNone/>
            </a:pPr>
            <a:r>
              <a:rPr lang="en-US" b="1" dirty="0"/>
              <a:t>Design for Democracy</a:t>
            </a:r>
          </a:p>
          <a:p>
            <a:r>
              <a:rPr lang="en-US" dirty="0"/>
              <a:t>Wright always aspired to provide his client with environments that were not only functional but also “eloquent and humane.” Perhaps uniquely among the great architects, Wright pursued an architecture for everyman rather than every man for one architecture through the careful use of standardization to achieve accessible tailoring options to for his clients.</a:t>
            </a:r>
          </a:p>
          <a:p>
            <a:pPr marL="0" indent="0">
              <a:buNone/>
            </a:pPr>
            <a:r>
              <a:rPr lang="en-US" b="1" dirty="0"/>
              <a:t>Integrity and Connection</a:t>
            </a:r>
          </a:p>
          <a:p>
            <a:r>
              <a:rPr lang="en-US" dirty="0"/>
              <a:t>Believing that architecture could be genuinely transformative, Wright devoted his life to creating a total aesthetic that would enhance society’s well being. “Above all integrity,” he would say: “buildings like people must first be sincere, must be true.” Architecture was not just about buildings, but about nourishing the lives of those within them.</a:t>
            </a:r>
            <a:r>
              <a:rPr lang="en-US" cap="all" dirty="0"/>
              <a:t> </a:t>
            </a:r>
            <a:endParaRPr lang="en-US" dirty="0"/>
          </a:p>
          <a:p>
            <a:pPr marL="0" indent="0">
              <a:buNone/>
            </a:pPr>
            <a:r>
              <a:rPr lang="en-US" b="1" dirty="0"/>
              <a:t>Nature’s Principles and Structures</a:t>
            </a:r>
          </a:p>
          <a:p>
            <a:r>
              <a:rPr lang="en-US" dirty="0"/>
              <a:t>For Wright, a truly organic building developed from within outwards and was thus in harmony with its time, place, and inhabitants. “In organic architecture then, it is quite impossible to consider the building as one thing, its furnishings another and its setting and environment still another,” he concluded. “The spirit in which these buildings are conceived sees all these together at work </a:t>
            </a:r>
            <a:r>
              <a:rPr lang="en-US" i="1" dirty="0"/>
              <a:t>as one thing.</a:t>
            </a:r>
            <a:r>
              <a:rPr lang="en-US" dirty="0"/>
              <a:t>” To that end, Wright designed furniture, rugs, fabrics, art glass, lighting, dinnerware, and graphic arts.</a:t>
            </a:r>
          </a:p>
        </p:txBody>
      </p:sp>
    </p:spTree>
    <p:extLst>
      <p:ext uri="{BB962C8B-B14F-4D97-AF65-F5344CB8AC3E}">
        <p14:creationId xmlns:p14="http://schemas.microsoft.com/office/powerpoint/2010/main" val="111354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35237" y="261936"/>
            <a:ext cx="3294837" cy="6396039"/>
          </a:xfrm>
        </p:spPr>
        <p:txBody>
          <a:bodyPr>
            <a:normAutofit fontScale="47500" lnSpcReduction="20000"/>
          </a:bodyPr>
          <a:lstStyle/>
          <a:p>
            <a:pPr marL="0" indent="0">
              <a:lnSpc>
                <a:spcPct val="170000"/>
              </a:lnSpc>
              <a:buNone/>
            </a:pPr>
            <a:r>
              <a:rPr lang="en-US" dirty="0"/>
              <a:t>“Color was very important to conveying Frank Lloyd Wright's aesthetic of organic architecture as a unified whole. He drew from two sources in determining his palette for a given project: the nature of the site and the nature of the building materials. In the early projects, particularly the Prairie houses that were constructed of brick and stucco, autumnal colors predominate: warm shades of red, gold, brown and yellow-green. These restful yet intense colors were accented by a palette of related hues and created a harmonious, unified and serene environment for the client. At </a:t>
            </a:r>
            <a:r>
              <a:rPr lang="en-US" dirty="0" err="1"/>
              <a:t>Fallingwater</a:t>
            </a:r>
            <a:r>
              <a:rPr lang="en-US" dirty="0"/>
              <a:t>, Wright employed both a limited palette of color and a limited number of materials in his desire to create an organic and integrated whole.”—Lynda Waggoner, Vice President &amp; Director of </a:t>
            </a:r>
            <a:r>
              <a:rPr lang="en-US" dirty="0" err="1"/>
              <a:t>Fallingwater</a:t>
            </a:r>
            <a:endParaRPr lang="en-US"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887" y="0"/>
            <a:ext cx="7150100" cy="1524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888" y="2371724"/>
            <a:ext cx="7155976" cy="4486275"/>
          </a:xfrm>
          <a:prstGeom prst="rect">
            <a:avLst/>
          </a:prstGeom>
        </p:spPr>
      </p:pic>
      <p:sp>
        <p:nvSpPr>
          <p:cNvPr id="5" name="TextBox 4"/>
          <p:cNvSpPr txBox="1"/>
          <p:nvPr/>
        </p:nvSpPr>
        <p:spPr>
          <a:xfrm>
            <a:off x="1671638" y="1714500"/>
            <a:ext cx="5586412" cy="1077218"/>
          </a:xfrm>
          <a:prstGeom prst="rect">
            <a:avLst/>
          </a:prstGeom>
          <a:noFill/>
        </p:spPr>
        <p:txBody>
          <a:bodyPr wrap="square" rtlCol="0">
            <a:spAutoFit/>
          </a:bodyPr>
          <a:lstStyle/>
          <a:p>
            <a:r>
              <a:rPr lang="en-US" sz="3200" b="1" dirty="0"/>
              <a:t>FLW Color Palette</a:t>
            </a:r>
          </a:p>
          <a:p>
            <a:endParaRPr lang="en-US" sz="3200" dirty="0"/>
          </a:p>
        </p:txBody>
      </p:sp>
    </p:spTree>
    <p:extLst>
      <p:ext uri="{BB962C8B-B14F-4D97-AF65-F5344CB8AC3E}">
        <p14:creationId xmlns:p14="http://schemas.microsoft.com/office/powerpoint/2010/main" val="206197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35237" y="261936"/>
            <a:ext cx="3294837" cy="6396039"/>
          </a:xfrm>
        </p:spPr>
        <p:txBody>
          <a:bodyPr>
            <a:normAutofit fontScale="62500" lnSpcReduction="20000"/>
          </a:bodyPr>
          <a:lstStyle/>
          <a:p>
            <a:pPr marL="0" indent="0">
              <a:lnSpc>
                <a:spcPct val="170000"/>
              </a:lnSpc>
              <a:buNone/>
            </a:pPr>
            <a:r>
              <a:rPr lang="en-US" b="1" dirty="0"/>
              <a:t>The House Beautiful </a:t>
            </a:r>
            <a:r>
              <a:rPr lang="en-US" dirty="0"/>
              <a:t>was first produced 2–3 years before Wright’s version. FLW’s was printed in a limited edition of 90 by The Auvergne Press, River Forest in 1896–98. The Auvergne Press was established by two of Wright's clients, William H. Winslow and Chauncey L. Williams in the stable designed for Winslow. Printed by hand by Winslow and Wright.</a:t>
            </a:r>
            <a:endParaRPr lang="en-US"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887" y="0"/>
            <a:ext cx="7150100" cy="1524000"/>
          </a:xfrm>
          <a:prstGeom prst="rect">
            <a:avLst/>
          </a:prstGeom>
        </p:spPr>
      </p:pic>
      <p:sp>
        <p:nvSpPr>
          <p:cNvPr id="5" name="TextBox 4"/>
          <p:cNvSpPr txBox="1"/>
          <p:nvPr/>
        </p:nvSpPr>
        <p:spPr>
          <a:xfrm>
            <a:off x="1671637" y="1714500"/>
            <a:ext cx="6864349" cy="1077218"/>
          </a:xfrm>
          <a:prstGeom prst="rect">
            <a:avLst/>
          </a:prstGeom>
          <a:noFill/>
        </p:spPr>
        <p:txBody>
          <a:bodyPr wrap="square" rtlCol="0">
            <a:spAutoFit/>
          </a:bodyPr>
          <a:lstStyle/>
          <a:p>
            <a:r>
              <a:rPr lang="en-US" sz="3200" b="1" dirty="0"/>
              <a:t>The House Beautiful—book design</a:t>
            </a:r>
          </a:p>
          <a:p>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979" y="2403541"/>
            <a:ext cx="6400800" cy="300837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50" y="2295257"/>
            <a:ext cx="2743200" cy="35478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4690" y="3269817"/>
            <a:ext cx="5486400" cy="3483864"/>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98748" l="0" r="100000">
                        <a14:foregroundMark x1="16563" y1="93114" x2="16563" y2="93114"/>
                        <a14:backgroundMark x1="6146" y1="3912" x2="6146" y2="3912"/>
                        <a14:backgroundMark x1="62708" y1="2034" x2="62708" y2="2034"/>
                        <a14:backgroundMark x1="97396" y1="7042" x2="97396" y2="7042"/>
                        <a14:backgroundMark x1="98646" y1="83881" x2="98646" y2="83881"/>
                        <a14:backgroundMark x1="53438" y1="93897" x2="64271" y2="95618"/>
                        <a14:backgroundMark x1="96875" y1="2504" x2="98750" y2="97340"/>
                        <a14:backgroundMark x1="31042" y1="93114" x2="1458" y2="93114"/>
                        <a14:backgroundMark x1="33021" y1="92958" x2="48021" y2="93114"/>
                        <a14:backgroundMark x1="75625" y1="98279" x2="81875" y2="98592"/>
                        <a14:backgroundMark x1="1250" y1="5477" x2="1563" y2="94366"/>
                        <a14:backgroundMark x1="833" y1="3286" x2="91875" y2="782"/>
                        <a14:backgroundMark x1="94896" y1="26604" x2="96146" y2="95149"/>
                        <a14:backgroundMark x1="92708" y1="97653" x2="95833" y2="98905"/>
                      </a14:backgroundRemoval>
                    </a14:imgEffect>
                  </a14:imgLayer>
                </a14:imgProps>
              </a:ext>
              <a:ext uri="{28A0092B-C50C-407E-A947-70E740481C1C}">
                <a14:useLocalDpi xmlns:a14="http://schemas.microsoft.com/office/drawing/2010/main" val="0"/>
              </a:ext>
            </a:extLst>
          </a:blip>
          <a:stretch>
            <a:fillRect/>
          </a:stretch>
        </p:blipFill>
        <p:spPr>
          <a:xfrm>
            <a:off x="1431497" y="2164834"/>
            <a:ext cx="7050766" cy="4693166"/>
          </a:xfrm>
          <a:prstGeom prst="rect">
            <a:avLst/>
          </a:prstGeom>
        </p:spPr>
      </p:pic>
    </p:spTree>
    <p:extLst>
      <p:ext uri="{BB962C8B-B14F-4D97-AF65-F5344CB8AC3E}">
        <p14:creationId xmlns:p14="http://schemas.microsoft.com/office/powerpoint/2010/main" val="94364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Depth</Template>
  <TotalTime>837</TotalTime>
  <Words>2077</Words>
  <Application>Microsoft Macintosh PowerPoint</Application>
  <PresentationFormat>Widescreen</PresentationFormat>
  <Paragraphs>72</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Arial</vt:lpstr>
      <vt:lpstr>Corbel</vt:lpstr>
      <vt:lpstr>Depth</vt:lpstr>
      <vt:lpstr>Frank Lloyd Wright THE BUILDING BEAUTIFUL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Falling Water, or Kaufmann Residence, Pennsylvania, 1935</vt:lpstr>
      <vt:lpstr>Solomon Guggenheim Museum,  Central Park East, NYC, 1959</vt:lpstr>
      <vt:lpstr>Massaro House, Petra Island, NY,  1949, 2003–2007</vt:lpstr>
      <vt:lpstr>Storer House, LA 1922–24</vt:lpstr>
      <vt:lpstr>Ennis House, LA, CA, 1923–24</vt:lpstr>
      <vt:lpstr>Hollyhock House LA, CA, 1919–1921</vt:lpstr>
      <vt:lpstr>The Unity Temple Oak Park, Illinois, 1905–1908</vt:lpstr>
      <vt:lpstr>Ward Willits House,  Highland Park, Illinois, 1901</vt:lpstr>
      <vt:lpstr>The William G. Fricke House,  Oak Park, Illinois, 1901–02</vt:lpstr>
      <vt:lpstr>Robie House, Chicago, Illinois 1909</vt:lpstr>
      <vt:lpstr>Taliesin West  Scottsdale, Arizona 1937</vt:lpstr>
      <vt:lpstr>The Rookery Building  Chicago, Illinois 1905</vt:lpstr>
      <vt:lpstr>Johnson Wax Research Tower  Racine, Wisconsin, 1936–39, 1950</vt:lpstr>
      <vt:lpstr>Marin County Civic Center,  San Rafael, CA, 1957–1962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Frank Lloyd Wright</dc:title>
  <dc:creator>Microsoft Office User</dc:creator>
  <cp:lastModifiedBy>Brett DeBoer</cp:lastModifiedBy>
  <cp:revision>100</cp:revision>
  <dcterms:created xsi:type="dcterms:W3CDTF">2017-11-27T20:41:26Z</dcterms:created>
  <dcterms:modified xsi:type="dcterms:W3CDTF">2024-04-02T17:50:50Z</dcterms:modified>
</cp:coreProperties>
</file>